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74" r:id="rId6"/>
    <p:sldId id="275" r:id="rId7"/>
    <p:sldId id="262" r:id="rId8"/>
    <p:sldId id="263" r:id="rId9"/>
    <p:sldId id="264" r:id="rId10"/>
    <p:sldId id="265" r:id="rId11"/>
    <p:sldId id="266" r:id="rId12"/>
    <p:sldId id="267" r:id="rId13"/>
    <p:sldId id="268" r:id="rId14"/>
    <p:sldId id="269" r:id="rId15"/>
    <p:sldId id="270" r:id="rId16"/>
    <p:sldId id="272" r:id="rId17"/>
    <p:sldId id="271" r:id="rId18"/>
    <p:sldId id="276" r:id="rId19"/>
    <p:sldId id="277" r:id="rId20"/>
    <p:sldId id="273" r:id="rId21"/>
  </p:sldIdLst>
  <p:sldSz cx="9144000" cy="5143500" type="screen16x9"/>
  <p:notesSz cx="6858000" cy="9144000"/>
  <p:embeddedFontLst>
    <p:embeddedFont>
      <p:font typeface="Poppins" panose="00000500000000000000"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6f9e4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45d81d6fa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45d81d6fa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45d81d6fa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45d81d6fa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5d81d6fa4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5d81d6fa4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45d81d6fa4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45d81d6fa4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45d81d6fa4_2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45d81d6fa4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45d81d6fa4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45d81d6fa4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45d81d6fa4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45d81d6fa4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48040ac40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48040ac4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26492c12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426492c12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426492c1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426492c1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45e7f517df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45e7f517df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26492c12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26492c12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619f11ce79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619f11ce79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619f11ce79_0_1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619f11ce79_0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426492c12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426492c12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4347aa3e9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4347aa3e9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4347aa3e9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4347aa3e9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fao.org/aquastat/en/databases/maindatabase/"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3" title="trimaran image .jpg"/>
          <p:cNvPicPr preferRelativeResize="0"/>
          <p:nvPr/>
        </p:nvPicPr>
        <p:blipFill rotWithShape="1">
          <a:blip r:embed="rId3">
            <a:alphaModFix/>
          </a:blip>
          <a:srcRect l="26438"/>
          <a:stretch/>
        </p:blipFill>
        <p:spPr>
          <a:xfrm>
            <a:off x="2417100" y="0"/>
            <a:ext cx="6726876" cy="5143499"/>
          </a:xfrm>
          <a:prstGeom prst="rect">
            <a:avLst/>
          </a:prstGeom>
          <a:noFill/>
          <a:ln>
            <a:noFill/>
          </a:ln>
        </p:spPr>
      </p:pic>
      <p:pic>
        <p:nvPicPr>
          <p:cNvPr id="86" name="Google Shape;86;p13" title="visuel core idd png .png"/>
          <p:cNvPicPr preferRelativeResize="0"/>
          <p:nvPr/>
        </p:nvPicPr>
        <p:blipFill>
          <a:blip r:embed="rId4">
            <a:alphaModFix/>
          </a:blip>
          <a:stretch>
            <a:fillRect/>
          </a:stretch>
        </p:blipFill>
        <p:spPr>
          <a:xfrm>
            <a:off x="0" y="0"/>
            <a:ext cx="8745375" cy="5143499"/>
          </a:xfrm>
          <a:prstGeom prst="rect">
            <a:avLst/>
          </a:prstGeom>
          <a:noFill/>
          <a:ln>
            <a:noFill/>
          </a:ln>
        </p:spPr>
      </p:pic>
      <p:sp>
        <p:nvSpPr>
          <p:cNvPr id="87" name="Google Shape;87;p13"/>
          <p:cNvSpPr txBox="1">
            <a:spLocks noGrp="1"/>
          </p:cNvSpPr>
          <p:nvPr>
            <p:ph type="subTitle" idx="1"/>
          </p:nvPr>
        </p:nvSpPr>
        <p:spPr>
          <a:xfrm>
            <a:off x="228325" y="174150"/>
            <a:ext cx="4011900" cy="8856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fr" sz="1900" b="1"/>
              <a:t>What is the current state of the Mediterranean's health in light of the findings of the Barcelona Convention?</a:t>
            </a:r>
            <a:endParaRPr sz="2900" b="1"/>
          </a:p>
        </p:txBody>
      </p:sp>
      <p:sp>
        <p:nvSpPr>
          <p:cNvPr id="88" name="Google Shape;88;p13"/>
          <p:cNvSpPr/>
          <p:nvPr/>
        </p:nvSpPr>
        <p:spPr>
          <a:xfrm rot="-5400000">
            <a:off x="783900" y="1310513"/>
            <a:ext cx="27300" cy="91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89" name="Google Shape;89;p13" title="Harmful subsidiejjs.png"/>
          <p:cNvPicPr preferRelativeResize="0"/>
          <p:nvPr/>
        </p:nvPicPr>
        <p:blipFill rotWithShape="1">
          <a:blip r:embed="rId5">
            <a:alphaModFix/>
          </a:blip>
          <a:srcRect l="-2879" t="13762" r="2880" b="6821"/>
          <a:stretch/>
        </p:blipFill>
        <p:spPr>
          <a:xfrm>
            <a:off x="180800" y="4351325"/>
            <a:ext cx="1982486" cy="885600"/>
          </a:xfrm>
          <a:prstGeom prst="rect">
            <a:avLst/>
          </a:prstGeom>
          <a:noFill/>
          <a:ln>
            <a:noFill/>
          </a:ln>
        </p:spPr>
      </p:pic>
      <p:sp>
        <p:nvSpPr>
          <p:cNvPr id="90" name="Google Shape;90;p13"/>
          <p:cNvSpPr txBox="1">
            <a:spLocks noGrp="1"/>
          </p:cNvSpPr>
          <p:nvPr>
            <p:ph type="subTitle" idx="1"/>
          </p:nvPr>
        </p:nvSpPr>
        <p:spPr>
          <a:xfrm>
            <a:off x="180800" y="1923200"/>
            <a:ext cx="3660300" cy="8856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fr" sz="1700" b="1" dirty="0"/>
              <a:t>Dr. Sc. Robin DEGRON</a:t>
            </a:r>
            <a:endParaRPr sz="3500" b="1" dirty="0"/>
          </a:p>
        </p:txBody>
      </p:sp>
      <p:sp>
        <p:nvSpPr>
          <p:cNvPr id="91" name="Google Shape;91;p13"/>
          <p:cNvSpPr txBox="1">
            <a:spLocks noGrp="1"/>
          </p:cNvSpPr>
          <p:nvPr>
            <p:ph type="subTitle" idx="1"/>
          </p:nvPr>
        </p:nvSpPr>
        <p:spPr>
          <a:xfrm>
            <a:off x="180800" y="2203950"/>
            <a:ext cx="3660300" cy="8856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fr" sz="1100" dirty="0" err="1"/>
              <a:t>Director</a:t>
            </a:r>
            <a:r>
              <a:rPr lang="fr" sz="1100" dirty="0"/>
              <a:t> of Plan Bleu (UNEP/MAP)</a:t>
            </a:r>
          </a:p>
          <a:p>
            <a:pPr marL="0" lvl="0" indent="0" algn="l" rtl="0">
              <a:lnSpc>
                <a:spcPct val="107916"/>
              </a:lnSpc>
              <a:spcBef>
                <a:spcPts val="0"/>
              </a:spcBef>
              <a:spcAft>
                <a:spcPts val="800"/>
              </a:spcAft>
              <a:buNone/>
            </a:pPr>
            <a:endParaRPr lang="fr" sz="1100" b="1" dirty="0"/>
          </a:p>
          <a:p>
            <a:pPr marL="0" lvl="0" indent="0" algn="l" rtl="0">
              <a:lnSpc>
                <a:spcPct val="107916"/>
              </a:lnSpc>
              <a:spcBef>
                <a:spcPts val="0"/>
              </a:spcBef>
              <a:spcAft>
                <a:spcPts val="800"/>
              </a:spcAft>
              <a:buNone/>
            </a:pPr>
            <a:endParaRPr lang="fr" sz="1100" b="1" dirty="0"/>
          </a:p>
          <a:p>
            <a:pPr marL="0" lvl="0" indent="0" algn="l" rtl="0">
              <a:lnSpc>
                <a:spcPct val="107916"/>
              </a:lnSpc>
              <a:spcBef>
                <a:spcPts val="0"/>
              </a:spcBef>
              <a:spcAft>
                <a:spcPts val="800"/>
              </a:spcAft>
              <a:buNone/>
            </a:pPr>
            <a:r>
              <a:rPr lang="fr" sz="1100" b="1" dirty="0"/>
              <a:t>INTOSAI WGEA, </a:t>
            </a:r>
          </a:p>
          <a:p>
            <a:pPr marL="0" lvl="0" indent="0" algn="l" rtl="0">
              <a:lnSpc>
                <a:spcPct val="107916"/>
              </a:lnSpc>
              <a:spcBef>
                <a:spcPts val="0"/>
              </a:spcBef>
              <a:spcAft>
                <a:spcPts val="800"/>
              </a:spcAft>
              <a:buNone/>
            </a:pPr>
            <a:r>
              <a:rPr lang="fr" sz="1100" b="1" dirty="0"/>
              <a:t>Malta, 1-2 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2" title="visuel core idd 3r.png"/>
          <p:cNvPicPr preferRelativeResize="0"/>
          <p:nvPr/>
        </p:nvPicPr>
        <p:blipFill>
          <a:blip r:embed="rId3">
            <a:alphaModFix/>
          </a:blip>
          <a:stretch>
            <a:fillRect/>
          </a:stretch>
        </p:blipFill>
        <p:spPr>
          <a:xfrm>
            <a:off x="0" y="10"/>
            <a:ext cx="9213972" cy="5143501"/>
          </a:xfrm>
          <a:prstGeom prst="rect">
            <a:avLst/>
          </a:prstGeom>
          <a:noFill/>
          <a:ln>
            <a:noFill/>
          </a:ln>
        </p:spPr>
      </p:pic>
      <p:sp>
        <p:nvSpPr>
          <p:cNvPr id="276" name="Google Shape;276;p22"/>
          <p:cNvSpPr txBox="1"/>
          <p:nvPr/>
        </p:nvSpPr>
        <p:spPr>
          <a:xfrm>
            <a:off x="475425" y="236400"/>
            <a:ext cx="66219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6 : </a:t>
            </a:r>
            <a:r>
              <a:rPr lang="fr" b="1">
                <a:latin typeface="Aptos"/>
                <a:ea typeface="Aptos"/>
                <a:cs typeface="Aptos"/>
                <a:sym typeface="Aptos"/>
              </a:rPr>
              <a:t> </a:t>
            </a:r>
            <a:r>
              <a:rPr lang="fr" sz="1700" b="1">
                <a:solidFill>
                  <a:srgbClr val="283967"/>
                </a:solidFill>
                <a:latin typeface="Roboto"/>
                <a:ea typeface="Roboto"/>
                <a:cs typeface="Roboto"/>
                <a:sym typeface="Roboto"/>
              </a:rPr>
              <a:t>Surface air temperatures (SAT) (2/2)</a:t>
            </a:r>
            <a:endParaRPr sz="2300" b="1">
              <a:solidFill>
                <a:srgbClr val="283967"/>
              </a:solidFill>
              <a:latin typeface="Roboto"/>
              <a:ea typeface="Roboto"/>
              <a:cs typeface="Roboto"/>
              <a:sym typeface="Roboto"/>
            </a:endParaRPr>
          </a:p>
        </p:txBody>
      </p:sp>
      <p:sp>
        <p:nvSpPr>
          <p:cNvPr id="277" name="Google Shape;277;p22"/>
          <p:cNvSpPr txBox="1"/>
          <p:nvPr/>
        </p:nvSpPr>
        <p:spPr>
          <a:xfrm>
            <a:off x="533200" y="532388"/>
            <a:ext cx="75447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rgbClr val="283967"/>
                </a:solidFill>
                <a:latin typeface="Roboto"/>
                <a:ea typeface="Roboto"/>
                <a:cs typeface="Roboto"/>
                <a:sym typeface="Roboto"/>
              </a:rPr>
              <a:t>The SAT (Surface Air Temperature) is defined as the air temperature (in °C) at 2 meters above the ground surface.</a:t>
            </a:r>
            <a:endParaRPr b="1">
              <a:solidFill>
                <a:srgbClr val="283967"/>
              </a:solidFill>
              <a:latin typeface="Roboto"/>
              <a:ea typeface="Roboto"/>
              <a:cs typeface="Roboto"/>
              <a:sym typeface="Roboto"/>
            </a:endParaRPr>
          </a:p>
        </p:txBody>
      </p:sp>
      <p:sp>
        <p:nvSpPr>
          <p:cNvPr id="278" name="Google Shape;278;p22"/>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9" name="Google Shape;279;p22"/>
          <p:cNvSpPr txBox="1"/>
          <p:nvPr/>
        </p:nvSpPr>
        <p:spPr>
          <a:xfrm>
            <a:off x="533200" y="111130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sz="1200" b="1" i="1">
                <a:solidFill>
                  <a:srgbClr val="283967"/>
                </a:solidFill>
                <a:latin typeface="Roboto"/>
                <a:ea typeface="Roboto"/>
                <a:cs typeface="Roboto"/>
                <a:sym typeface="Roboto"/>
              </a:rPr>
              <a:t>Key results:</a:t>
            </a:r>
            <a:endParaRPr sz="1200" b="1" i="1">
              <a:solidFill>
                <a:srgbClr val="283967"/>
              </a:solidFill>
              <a:latin typeface="Roboto"/>
              <a:ea typeface="Roboto"/>
              <a:cs typeface="Roboto"/>
              <a:sym typeface="Roboto"/>
            </a:endParaRPr>
          </a:p>
        </p:txBody>
      </p:sp>
      <p:sp>
        <p:nvSpPr>
          <p:cNvPr id="280" name="Google Shape;280;p22"/>
          <p:cNvSpPr txBox="1"/>
          <p:nvPr/>
        </p:nvSpPr>
        <p:spPr>
          <a:xfrm>
            <a:off x="1866025" y="1702775"/>
            <a:ext cx="5949000" cy="7680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fr" sz="1200">
                <a:solidFill>
                  <a:srgbClr val="283967"/>
                </a:solidFill>
                <a:latin typeface="Aptos"/>
                <a:ea typeface="Aptos"/>
                <a:cs typeface="Aptos"/>
                <a:sym typeface="Aptos"/>
              </a:rPr>
              <a:t>Upward trends for all </a:t>
            </a:r>
            <a:r>
              <a:rPr lang="fr" sz="1200" b="1">
                <a:solidFill>
                  <a:srgbClr val="283967"/>
                </a:solidFill>
                <a:latin typeface="Aptos"/>
                <a:ea typeface="Aptos"/>
                <a:cs typeface="Aptos"/>
                <a:sym typeface="Aptos"/>
              </a:rPr>
              <a:t>Mediterranean</a:t>
            </a:r>
            <a:r>
              <a:rPr lang="fr" sz="1200">
                <a:solidFill>
                  <a:srgbClr val="283967"/>
                </a:solidFill>
                <a:latin typeface="Aptos"/>
                <a:ea typeface="Aptos"/>
                <a:cs typeface="Aptos"/>
                <a:sym typeface="Aptos"/>
              </a:rPr>
              <a:t> countries </a:t>
            </a:r>
            <a:r>
              <a:rPr lang="fr" sz="1200" b="1">
                <a:solidFill>
                  <a:srgbClr val="283967"/>
                </a:solidFill>
                <a:latin typeface="Aptos"/>
                <a:ea typeface="Aptos"/>
                <a:cs typeface="Aptos"/>
                <a:sym typeface="Aptos"/>
              </a:rPr>
              <a:t>(+1.1°C in average annual temperature)</a:t>
            </a:r>
            <a:r>
              <a:rPr lang="fr" sz="1200">
                <a:solidFill>
                  <a:srgbClr val="283967"/>
                </a:solidFill>
                <a:latin typeface="Aptos"/>
                <a:ea typeface="Aptos"/>
                <a:cs typeface="Aptos"/>
                <a:sym typeface="Aptos"/>
              </a:rPr>
              <a:t>, with notable geographical differences and pronounced seasonal extremes </a:t>
            </a:r>
            <a:r>
              <a:rPr lang="fr" sz="1200" b="1">
                <a:solidFill>
                  <a:srgbClr val="283967"/>
                </a:solidFill>
                <a:latin typeface="Aptos"/>
                <a:ea typeface="Aptos"/>
                <a:cs typeface="Aptos"/>
                <a:sym typeface="Aptos"/>
              </a:rPr>
              <a:t>(heatwaves).</a:t>
            </a:r>
            <a:endParaRPr b="1">
              <a:solidFill>
                <a:srgbClr val="283967"/>
              </a:solidFill>
            </a:endParaRPr>
          </a:p>
        </p:txBody>
      </p:sp>
      <p:sp>
        <p:nvSpPr>
          <p:cNvPr id="281" name="Google Shape;281;p22"/>
          <p:cNvSpPr txBox="1"/>
          <p:nvPr/>
        </p:nvSpPr>
        <p:spPr>
          <a:xfrm>
            <a:off x="1906075" y="2629150"/>
            <a:ext cx="5949000" cy="7680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fr" sz="1200">
                <a:solidFill>
                  <a:srgbClr val="283967"/>
                </a:solidFill>
                <a:latin typeface="Aptos"/>
                <a:ea typeface="Aptos"/>
                <a:cs typeface="Aptos"/>
                <a:sym typeface="Aptos"/>
              </a:rPr>
              <a:t>The time has come for adaptation in the </a:t>
            </a:r>
            <a:r>
              <a:rPr lang="fr" sz="1200" b="1">
                <a:solidFill>
                  <a:srgbClr val="283967"/>
                </a:solidFill>
                <a:latin typeface="Aptos"/>
                <a:ea typeface="Aptos"/>
                <a:cs typeface="Aptos"/>
                <a:sym typeface="Aptos"/>
              </a:rPr>
              <a:t>Mediterranean</a:t>
            </a:r>
            <a:r>
              <a:rPr lang="fr" sz="1200">
                <a:solidFill>
                  <a:srgbClr val="283967"/>
                </a:solidFill>
                <a:latin typeface="Aptos"/>
                <a:ea typeface="Aptos"/>
                <a:cs typeface="Aptos"/>
                <a:sym typeface="Aptos"/>
              </a:rPr>
              <a:t>, as both its air and seawater (with sea surface temperature increasing by </a:t>
            </a:r>
            <a:r>
              <a:rPr lang="fr" sz="1200" b="1">
                <a:solidFill>
                  <a:srgbClr val="283967"/>
                </a:solidFill>
                <a:latin typeface="Aptos"/>
                <a:ea typeface="Aptos"/>
                <a:cs typeface="Aptos"/>
                <a:sym typeface="Aptos"/>
              </a:rPr>
              <a:t>+0.86°C</a:t>
            </a:r>
            <a:r>
              <a:rPr lang="fr" sz="1200">
                <a:solidFill>
                  <a:srgbClr val="283967"/>
                </a:solidFill>
                <a:latin typeface="Aptos"/>
                <a:ea typeface="Aptos"/>
                <a:cs typeface="Aptos"/>
                <a:sym typeface="Aptos"/>
              </a:rPr>
              <a:t> on average annually) are warming significantly and at an accelerated pace.</a:t>
            </a:r>
            <a:endParaRPr>
              <a:solidFill>
                <a:srgbClr val="283967"/>
              </a:solidFill>
            </a:endParaRPr>
          </a:p>
        </p:txBody>
      </p:sp>
      <p:sp>
        <p:nvSpPr>
          <p:cNvPr id="282" name="Google Shape;282;p22"/>
          <p:cNvSpPr txBox="1"/>
          <p:nvPr/>
        </p:nvSpPr>
        <p:spPr>
          <a:xfrm>
            <a:off x="1906075" y="3651575"/>
            <a:ext cx="5949000" cy="5688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fr" sz="1200" b="1">
                <a:solidFill>
                  <a:srgbClr val="283967"/>
                </a:solidFill>
                <a:latin typeface="Aptos"/>
                <a:ea typeface="Aptos"/>
                <a:cs typeface="Aptos"/>
                <a:sym typeface="Aptos"/>
              </a:rPr>
              <a:t>Seasonality</a:t>
            </a:r>
            <a:r>
              <a:rPr lang="fr" sz="1200">
                <a:solidFill>
                  <a:srgbClr val="283967"/>
                </a:solidFill>
                <a:latin typeface="Aptos"/>
                <a:ea typeface="Aptos"/>
                <a:cs typeface="Aptos"/>
                <a:sym typeface="Aptos"/>
              </a:rPr>
              <a:t> is becoming increasingly pronounced, with growing deviations from </a:t>
            </a:r>
            <a:r>
              <a:rPr lang="fr" sz="1200" b="1">
                <a:solidFill>
                  <a:srgbClr val="283967"/>
                </a:solidFill>
                <a:latin typeface="Aptos"/>
                <a:ea typeface="Aptos"/>
                <a:cs typeface="Aptos"/>
                <a:sym typeface="Aptos"/>
              </a:rPr>
              <a:t>annual averages</a:t>
            </a:r>
            <a:r>
              <a:rPr lang="fr" sz="1200">
                <a:solidFill>
                  <a:srgbClr val="283967"/>
                </a:solidFill>
                <a:latin typeface="Aptos"/>
                <a:ea typeface="Aptos"/>
                <a:cs typeface="Aptos"/>
                <a:sym typeface="Aptos"/>
              </a:rPr>
              <a:t>.</a:t>
            </a:r>
            <a:endParaRPr>
              <a:solidFill>
                <a:srgbClr val="283967"/>
              </a:solidFill>
            </a:endParaRPr>
          </a:p>
        </p:txBody>
      </p:sp>
      <p:sp>
        <p:nvSpPr>
          <p:cNvPr id="283" name="Google Shape;283;p22"/>
          <p:cNvSpPr/>
          <p:nvPr/>
        </p:nvSpPr>
        <p:spPr>
          <a:xfrm>
            <a:off x="1288925" y="1895225"/>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4" name="Google Shape;284;p22"/>
          <p:cNvSpPr/>
          <p:nvPr/>
        </p:nvSpPr>
        <p:spPr>
          <a:xfrm>
            <a:off x="1456325" y="2067050"/>
            <a:ext cx="19800" cy="4755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5" name="Google Shape;285;p22"/>
          <p:cNvSpPr/>
          <p:nvPr/>
        </p:nvSpPr>
        <p:spPr>
          <a:xfrm rot="-5400000">
            <a:off x="4584425" y="-601800"/>
            <a:ext cx="19800" cy="6269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6" name="Google Shape;286;p22"/>
          <p:cNvSpPr/>
          <p:nvPr/>
        </p:nvSpPr>
        <p:spPr>
          <a:xfrm>
            <a:off x="1288925" y="2828350"/>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7" name="Google Shape;287;p22"/>
          <p:cNvSpPr/>
          <p:nvPr/>
        </p:nvSpPr>
        <p:spPr>
          <a:xfrm>
            <a:off x="1456325" y="3000175"/>
            <a:ext cx="19800" cy="4755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8" name="Google Shape;288;p22"/>
          <p:cNvSpPr/>
          <p:nvPr/>
        </p:nvSpPr>
        <p:spPr>
          <a:xfrm rot="-5400000">
            <a:off x="4584425" y="331325"/>
            <a:ext cx="19800" cy="6269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9" name="Google Shape;289;p22"/>
          <p:cNvSpPr/>
          <p:nvPr/>
        </p:nvSpPr>
        <p:spPr>
          <a:xfrm>
            <a:off x="1288925" y="3734100"/>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0" name="Google Shape;290;p22"/>
          <p:cNvSpPr/>
          <p:nvPr/>
        </p:nvSpPr>
        <p:spPr>
          <a:xfrm>
            <a:off x="1456325" y="3866800"/>
            <a:ext cx="19800" cy="3693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1" name="Google Shape;291;p22"/>
          <p:cNvSpPr/>
          <p:nvPr/>
        </p:nvSpPr>
        <p:spPr>
          <a:xfrm rot="-5400000">
            <a:off x="4584425" y="1095725"/>
            <a:ext cx="19800" cy="6269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2" name="Google Shape;292;p22"/>
          <p:cNvSpPr/>
          <p:nvPr/>
        </p:nvSpPr>
        <p:spPr>
          <a:xfrm>
            <a:off x="1310525" y="1921838"/>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3" name="Google Shape;293;p22"/>
          <p:cNvSpPr/>
          <p:nvPr/>
        </p:nvSpPr>
        <p:spPr>
          <a:xfrm>
            <a:off x="1310525" y="3761463"/>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4" name="Google Shape;294;p22"/>
          <p:cNvSpPr/>
          <p:nvPr/>
        </p:nvSpPr>
        <p:spPr>
          <a:xfrm>
            <a:off x="1310525" y="2855338"/>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p:nvPr/>
        </p:nvSpPr>
        <p:spPr>
          <a:xfrm>
            <a:off x="475425" y="236400"/>
            <a:ext cx="56754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7 : </a:t>
            </a:r>
            <a:r>
              <a:rPr lang="fr" sz="1700" b="1">
                <a:solidFill>
                  <a:srgbClr val="283967"/>
                </a:solidFill>
                <a:latin typeface="Roboto"/>
                <a:ea typeface="Roboto"/>
                <a:cs typeface="Roboto"/>
                <a:sym typeface="Roboto"/>
              </a:rPr>
              <a:t>Water availability per capita</a:t>
            </a:r>
            <a:endParaRPr sz="2300" b="1">
              <a:solidFill>
                <a:srgbClr val="283967"/>
              </a:solidFill>
              <a:latin typeface="Roboto"/>
              <a:ea typeface="Roboto"/>
              <a:cs typeface="Roboto"/>
              <a:sym typeface="Roboto"/>
            </a:endParaRPr>
          </a:p>
        </p:txBody>
      </p:sp>
      <p:sp>
        <p:nvSpPr>
          <p:cNvPr id="300" name="Google Shape;300;p23"/>
          <p:cNvSpPr txBox="1"/>
          <p:nvPr/>
        </p:nvSpPr>
        <p:spPr>
          <a:xfrm>
            <a:off x="530775" y="532388"/>
            <a:ext cx="7544700" cy="131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dirty="0" err="1">
                <a:solidFill>
                  <a:srgbClr val="283967"/>
                </a:solidFill>
                <a:latin typeface="Roboto"/>
                <a:ea typeface="Roboto"/>
                <a:cs typeface="Roboto"/>
                <a:sym typeface="Roboto"/>
              </a:rPr>
              <a:t>Average</a:t>
            </a:r>
            <a:r>
              <a:rPr lang="fr" sz="1200" b="1" dirty="0">
                <a:solidFill>
                  <a:srgbClr val="283967"/>
                </a:solidFill>
                <a:latin typeface="Roboto"/>
                <a:ea typeface="Roboto"/>
                <a:cs typeface="Roboto"/>
                <a:sym typeface="Roboto"/>
              </a:rPr>
              <a:t> </a:t>
            </a:r>
            <a:r>
              <a:rPr lang="fr" sz="1200" b="1" dirty="0" err="1">
                <a:solidFill>
                  <a:srgbClr val="283967"/>
                </a:solidFill>
                <a:latin typeface="Roboto"/>
                <a:ea typeface="Roboto"/>
                <a:cs typeface="Roboto"/>
                <a:sym typeface="Roboto"/>
              </a:rPr>
              <a:t>annual</a:t>
            </a:r>
            <a:r>
              <a:rPr lang="fr" sz="1200" b="1" dirty="0">
                <a:solidFill>
                  <a:srgbClr val="283967"/>
                </a:solidFill>
                <a:latin typeface="Roboto"/>
                <a:ea typeface="Roboto"/>
                <a:cs typeface="Roboto"/>
                <a:sym typeface="Roboto"/>
              </a:rPr>
              <a:t> water </a:t>
            </a:r>
            <a:r>
              <a:rPr lang="fr" sz="1200" b="1" dirty="0" err="1">
                <a:solidFill>
                  <a:srgbClr val="283967"/>
                </a:solidFill>
                <a:latin typeface="Roboto"/>
                <a:ea typeface="Roboto"/>
                <a:cs typeface="Roboto"/>
                <a:sym typeface="Roboto"/>
              </a:rPr>
              <a:t>availability</a:t>
            </a:r>
            <a:r>
              <a:rPr lang="fr" sz="1200" b="1" dirty="0">
                <a:solidFill>
                  <a:srgbClr val="283967"/>
                </a:solidFill>
                <a:latin typeface="Roboto"/>
                <a:ea typeface="Roboto"/>
                <a:cs typeface="Roboto"/>
                <a:sym typeface="Roboto"/>
              </a:rPr>
              <a:t> per capita (m³/capita/</a:t>
            </a:r>
            <a:r>
              <a:rPr lang="fr" sz="1200" b="1" dirty="0" err="1">
                <a:solidFill>
                  <a:srgbClr val="283967"/>
                </a:solidFill>
                <a:latin typeface="Roboto"/>
                <a:ea typeface="Roboto"/>
                <a:cs typeface="Roboto"/>
                <a:sym typeface="Roboto"/>
              </a:rPr>
              <a:t>year</a:t>
            </a:r>
            <a:r>
              <a:rPr lang="fr" sz="1200" b="1" dirty="0">
                <a:solidFill>
                  <a:srgbClr val="283967"/>
                </a:solidFill>
                <a:latin typeface="Roboto"/>
                <a:ea typeface="Roboto"/>
                <a:cs typeface="Roboto"/>
                <a:sym typeface="Roboto"/>
              </a:rPr>
              <a:t>) at the national </a:t>
            </a:r>
            <a:r>
              <a:rPr lang="fr" sz="1200" b="1" dirty="0" err="1">
                <a:solidFill>
                  <a:srgbClr val="283967"/>
                </a:solidFill>
                <a:latin typeface="Roboto"/>
                <a:ea typeface="Roboto"/>
                <a:cs typeface="Roboto"/>
                <a:sym typeface="Roboto"/>
              </a:rPr>
              <a:t>level</a:t>
            </a:r>
            <a:r>
              <a:rPr lang="fr" sz="1200" b="1" dirty="0">
                <a:solidFill>
                  <a:srgbClr val="283967"/>
                </a:solidFill>
                <a:latin typeface="Roboto"/>
                <a:ea typeface="Roboto"/>
                <a:cs typeface="Roboto"/>
                <a:sym typeface="Roboto"/>
              </a:rPr>
              <a:t>.</a:t>
            </a:r>
            <a:endParaRPr sz="1200" b="1" dirty="0">
              <a:solidFill>
                <a:srgbClr val="283967"/>
              </a:solidFill>
              <a:latin typeface="Roboto"/>
              <a:ea typeface="Roboto"/>
              <a:cs typeface="Roboto"/>
              <a:sym typeface="Roboto"/>
            </a:endParaRPr>
          </a:p>
          <a:p>
            <a:pPr marL="0" lvl="0" indent="0" algn="l" rtl="0">
              <a:lnSpc>
                <a:spcPct val="115000"/>
              </a:lnSpc>
              <a:spcBef>
                <a:spcPts val="1200"/>
              </a:spcBef>
              <a:spcAft>
                <a:spcPts val="0"/>
              </a:spcAft>
              <a:buNone/>
            </a:pPr>
            <a:endParaRPr sz="1200" b="1" dirty="0">
              <a:solidFill>
                <a:srgbClr val="283967"/>
              </a:solidFill>
              <a:latin typeface="Roboto"/>
              <a:ea typeface="Roboto"/>
              <a:cs typeface="Roboto"/>
              <a:sym typeface="Roboto"/>
            </a:endParaRPr>
          </a:p>
          <a:p>
            <a:pPr marL="0" lvl="0" indent="0" algn="l" rtl="0">
              <a:lnSpc>
                <a:spcPct val="115000"/>
              </a:lnSpc>
              <a:spcBef>
                <a:spcPts val="1200"/>
              </a:spcBef>
              <a:spcAft>
                <a:spcPts val="0"/>
              </a:spcAft>
              <a:buNone/>
            </a:pPr>
            <a:r>
              <a:rPr lang="fr" sz="1200" b="1" dirty="0">
                <a:solidFill>
                  <a:srgbClr val="283967"/>
                </a:solidFill>
                <a:latin typeface="Roboto"/>
                <a:ea typeface="Roboto"/>
                <a:cs typeface="Roboto"/>
                <a:sym typeface="Roboto"/>
              </a:rPr>
              <a:t>4o mini</a:t>
            </a:r>
            <a:endParaRPr sz="1200" b="1" dirty="0">
              <a:solidFill>
                <a:srgbClr val="283967"/>
              </a:solidFill>
              <a:latin typeface="Roboto"/>
              <a:ea typeface="Roboto"/>
              <a:cs typeface="Roboto"/>
              <a:sym typeface="Roboto"/>
            </a:endParaRPr>
          </a:p>
          <a:p>
            <a:pPr marL="0" lvl="0" indent="0" algn="l" rtl="0">
              <a:lnSpc>
                <a:spcPct val="107916"/>
              </a:lnSpc>
              <a:spcBef>
                <a:spcPts val="0"/>
              </a:spcBef>
              <a:spcAft>
                <a:spcPts val="800"/>
              </a:spcAft>
              <a:buNone/>
            </a:pPr>
            <a:endParaRPr sz="1200" b="1" dirty="0">
              <a:solidFill>
                <a:srgbClr val="283967"/>
              </a:solidFill>
              <a:latin typeface="Roboto"/>
              <a:ea typeface="Roboto"/>
              <a:cs typeface="Roboto"/>
              <a:sym typeface="Roboto"/>
            </a:endParaRPr>
          </a:p>
        </p:txBody>
      </p:sp>
      <p:sp>
        <p:nvSpPr>
          <p:cNvPr id="301" name="Google Shape;301;p23"/>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02" name="Google Shape;302;p23"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pic>
        <p:nvPicPr>
          <p:cNvPr id="303" name="Google Shape;303;p23" descr="Une image contenant texte, Tracé, ligne, diagramme&#10;&#10;Le contenu généré par l’IA peut être incorrect."/>
          <p:cNvPicPr preferRelativeResize="0"/>
          <p:nvPr/>
        </p:nvPicPr>
        <p:blipFill rotWithShape="1">
          <a:blip r:embed="rId4">
            <a:alphaModFix/>
          </a:blip>
          <a:srcRect l="3643" t="8439" r="7915" b="1103"/>
          <a:stretch/>
        </p:blipFill>
        <p:spPr>
          <a:xfrm>
            <a:off x="603625" y="1212875"/>
            <a:ext cx="5266425" cy="2520675"/>
          </a:xfrm>
          <a:prstGeom prst="rect">
            <a:avLst/>
          </a:prstGeom>
          <a:noFill/>
          <a:ln>
            <a:noFill/>
          </a:ln>
        </p:spPr>
      </p:pic>
      <p:sp>
        <p:nvSpPr>
          <p:cNvPr id="304" name="Google Shape;304;p23"/>
          <p:cNvSpPr txBox="1"/>
          <p:nvPr/>
        </p:nvSpPr>
        <p:spPr>
          <a:xfrm>
            <a:off x="312525" y="3806275"/>
            <a:ext cx="7438800" cy="11928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Clr>
                <a:srgbClr val="283967"/>
              </a:buClr>
              <a:buSzPts val="1200"/>
              <a:buFont typeface="Aptos"/>
              <a:buChar char="●"/>
            </a:pPr>
            <a:r>
              <a:rPr lang="fr" sz="1200">
                <a:solidFill>
                  <a:srgbClr val="283967"/>
                </a:solidFill>
                <a:latin typeface="Aptos"/>
                <a:ea typeface="Aptos"/>
                <a:cs typeface="Aptos"/>
                <a:sym typeface="Aptos"/>
              </a:rPr>
              <a:t>Regional decrease in water availability per capita over the period from </a:t>
            </a:r>
            <a:r>
              <a:rPr lang="fr" sz="1200" b="1">
                <a:solidFill>
                  <a:srgbClr val="283967"/>
                </a:solidFill>
                <a:latin typeface="Aptos"/>
                <a:ea typeface="Aptos"/>
                <a:cs typeface="Aptos"/>
                <a:sym typeface="Aptos"/>
              </a:rPr>
              <a:t>1990 to 2020 (-13.3%)</a:t>
            </a:r>
            <a:r>
              <a:rPr lang="fr" sz="1200">
                <a:solidFill>
                  <a:srgbClr val="283967"/>
                </a:solidFill>
                <a:latin typeface="Aptos"/>
                <a:ea typeface="Aptos"/>
                <a:cs typeface="Aptos"/>
                <a:sym typeface="Aptos"/>
              </a:rPr>
              <a:t>, with significant disparities between the </a:t>
            </a:r>
            <a:r>
              <a:rPr lang="fr" sz="1200" b="1">
                <a:solidFill>
                  <a:srgbClr val="283967"/>
                </a:solidFill>
                <a:latin typeface="Aptos"/>
                <a:ea typeface="Aptos"/>
                <a:cs typeface="Aptos"/>
                <a:sym typeface="Aptos"/>
              </a:rPr>
              <a:t>two shores</a:t>
            </a:r>
            <a:r>
              <a:rPr lang="fr" sz="1200">
                <a:solidFill>
                  <a:srgbClr val="283967"/>
                </a:solidFill>
                <a:latin typeface="Aptos"/>
                <a:ea typeface="Aptos"/>
                <a:cs typeface="Aptos"/>
                <a:sym typeface="Aptos"/>
              </a:rPr>
              <a:t>.</a:t>
            </a:r>
            <a:endParaRPr sz="1200">
              <a:solidFill>
                <a:srgbClr val="283967"/>
              </a:solidFill>
              <a:latin typeface="Aptos"/>
              <a:ea typeface="Aptos"/>
              <a:cs typeface="Aptos"/>
              <a:sym typeface="Aptos"/>
            </a:endParaRPr>
          </a:p>
          <a:p>
            <a:pPr marL="457200" lvl="0" indent="-304800" algn="just" rtl="0">
              <a:lnSpc>
                <a:spcPct val="107916"/>
              </a:lnSpc>
              <a:spcBef>
                <a:spcPts val="0"/>
              </a:spcBef>
              <a:spcAft>
                <a:spcPts val="800"/>
              </a:spcAft>
              <a:buClr>
                <a:srgbClr val="283967"/>
              </a:buClr>
              <a:buSzPts val="1200"/>
              <a:buFont typeface="Aptos"/>
              <a:buChar char="●"/>
            </a:pPr>
            <a:r>
              <a:rPr lang="fr" sz="1200">
                <a:solidFill>
                  <a:srgbClr val="283967"/>
                </a:solidFill>
                <a:latin typeface="Aptos"/>
                <a:ea typeface="Aptos"/>
                <a:cs typeface="Aptos"/>
                <a:sym typeface="Aptos"/>
              </a:rPr>
              <a:t>The </a:t>
            </a:r>
            <a:r>
              <a:rPr lang="fr" sz="1200" b="1">
                <a:solidFill>
                  <a:srgbClr val="283967"/>
                </a:solidFill>
                <a:latin typeface="Aptos"/>
                <a:ea typeface="Aptos"/>
                <a:cs typeface="Aptos"/>
                <a:sym typeface="Aptos"/>
              </a:rPr>
              <a:t>Southern shore</a:t>
            </a:r>
            <a:r>
              <a:rPr lang="fr" sz="1200">
                <a:solidFill>
                  <a:srgbClr val="283967"/>
                </a:solidFill>
                <a:latin typeface="Aptos"/>
                <a:ea typeface="Aptos"/>
                <a:cs typeface="Aptos"/>
                <a:sym typeface="Aptos"/>
              </a:rPr>
              <a:t> has experienced a more drastic decrease in water availability per capita compared to the </a:t>
            </a:r>
            <a:r>
              <a:rPr lang="fr" sz="1200" b="1">
                <a:solidFill>
                  <a:srgbClr val="283967"/>
                </a:solidFill>
                <a:latin typeface="Aptos"/>
                <a:ea typeface="Aptos"/>
                <a:cs typeface="Aptos"/>
                <a:sym typeface="Aptos"/>
              </a:rPr>
              <a:t>Northern shore</a:t>
            </a:r>
            <a:r>
              <a:rPr lang="fr" sz="1200">
                <a:solidFill>
                  <a:srgbClr val="283967"/>
                </a:solidFill>
                <a:latin typeface="Aptos"/>
                <a:ea typeface="Aptos"/>
                <a:cs typeface="Aptos"/>
                <a:sym typeface="Aptos"/>
              </a:rPr>
              <a:t>, with countries registering negative variations over the covered period </a:t>
            </a:r>
            <a:r>
              <a:rPr lang="fr" sz="1200" b="1">
                <a:solidFill>
                  <a:srgbClr val="283967"/>
                </a:solidFill>
                <a:latin typeface="Aptos"/>
                <a:ea typeface="Aptos"/>
                <a:cs typeface="Aptos"/>
                <a:sym typeface="Aptos"/>
              </a:rPr>
              <a:t>(-30% for Morocco, -23.5% for Egypt, -42.7% for France)</a:t>
            </a:r>
            <a:r>
              <a:rPr lang="fr" sz="1200">
                <a:solidFill>
                  <a:srgbClr val="283967"/>
                </a:solidFill>
                <a:latin typeface="Aptos"/>
                <a:ea typeface="Aptos"/>
                <a:cs typeface="Aptos"/>
                <a:sym typeface="Aptos"/>
              </a:rPr>
              <a:t>.</a:t>
            </a:r>
            <a:endParaRPr>
              <a:solidFill>
                <a:srgbClr val="283967"/>
              </a:solidFill>
            </a:endParaRPr>
          </a:p>
        </p:txBody>
      </p:sp>
      <p:sp>
        <p:nvSpPr>
          <p:cNvPr id="305" name="Google Shape;305;p23"/>
          <p:cNvSpPr txBox="1"/>
          <p:nvPr/>
        </p:nvSpPr>
        <p:spPr>
          <a:xfrm>
            <a:off x="530775" y="789126"/>
            <a:ext cx="72942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1100" dirty="0">
                <a:solidFill>
                  <a:srgbClr val="5E5E5E"/>
                </a:solidFill>
              </a:rPr>
              <a:t>Evolution of water </a:t>
            </a:r>
            <a:r>
              <a:rPr lang="fr" sz="1100" dirty="0" err="1">
                <a:solidFill>
                  <a:srgbClr val="5E5E5E"/>
                </a:solidFill>
              </a:rPr>
              <a:t>availability</a:t>
            </a:r>
            <a:r>
              <a:rPr lang="fr" sz="1100" dirty="0">
                <a:solidFill>
                  <a:srgbClr val="5E5E5E"/>
                </a:solidFill>
              </a:rPr>
              <a:t> per capita (m³/capita/</a:t>
            </a:r>
            <a:r>
              <a:rPr lang="fr" sz="1100" dirty="0" err="1">
                <a:solidFill>
                  <a:srgbClr val="5E5E5E"/>
                </a:solidFill>
              </a:rPr>
              <a:t>year</a:t>
            </a:r>
            <a:r>
              <a:rPr lang="fr" sz="1100" dirty="0">
                <a:solidFill>
                  <a:srgbClr val="5E5E5E"/>
                </a:solidFill>
              </a:rPr>
              <a:t>) by </a:t>
            </a:r>
            <a:r>
              <a:rPr lang="fr" sz="1100" dirty="0" err="1">
                <a:solidFill>
                  <a:srgbClr val="5E5E5E"/>
                </a:solidFill>
              </a:rPr>
              <a:t>Mediterranean</a:t>
            </a:r>
            <a:r>
              <a:rPr lang="fr" sz="1100" dirty="0">
                <a:solidFill>
                  <a:srgbClr val="5E5E5E"/>
                </a:solidFill>
              </a:rPr>
              <a:t> shore, </a:t>
            </a:r>
            <a:r>
              <a:rPr lang="fr" sz="1100" dirty="0" err="1">
                <a:solidFill>
                  <a:srgbClr val="5E5E5E"/>
                </a:solidFill>
              </a:rPr>
              <a:t>from</a:t>
            </a:r>
            <a:r>
              <a:rPr lang="fr" sz="1100" dirty="0">
                <a:solidFill>
                  <a:srgbClr val="5E5E5E"/>
                </a:solidFill>
              </a:rPr>
              <a:t> 1990 to 2020.</a:t>
            </a:r>
            <a:endParaRPr sz="1100" dirty="0">
              <a:solidFill>
                <a:srgbClr val="5E5E5E"/>
              </a:solidFill>
            </a:endParaRPr>
          </a:p>
          <a:p>
            <a:pPr marL="0" lvl="0" indent="0" algn="l" rtl="0">
              <a:spcBef>
                <a:spcPts val="1200"/>
              </a:spcBef>
              <a:spcAft>
                <a:spcPts val="0"/>
              </a:spcAft>
              <a:buNone/>
            </a:pPr>
            <a:endParaRPr sz="1100" dirty="0">
              <a:solidFill>
                <a:srgbClr val="5E5E5E"/>
              </a:solidFill>
            </a:endParaRPr>
          </a:p>
        </p:txBody>
      </p:sp>
      <p:sp>
        <p:nvSpPr>
          <p:cNvPr id="306" name="Google Shape;306;p23"/>
          <p:cNvSpPr txBox="1"/>
          <p:nvPr/>
        </p:nvSpPr>
        <p:spPr>
          <a:xfrm>
            <a:off x="5724650" y="4820400"/>
            <a:ext cx="2462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a:t>
            </a:r>
            <a:r>
              <a:rPr lang="fr" sz="900" u="sng">
                <a:solidFill>
                  <a:srgbClr val="467886"/>
                </a:solidFill>
                <a:latin typeface="Aptos"/>
                <a:ea typeface="Aptos"/>
                <a:cs typeface="Aptos"/>
                <a:sym typeface="Aptos"/>
                <a:hlinkClick r:id="rId5">
                  <a:extLst>
                    <a:ext uri="{A12FA001-AC4F-418D-AE19-62706E023703}">
                      <ahyp:hlinkClr xmlns:ahyp="http://schemas.microsoft.com/office/drawing/2018/hyperlinkcolor" val="tx"/>
                    </a:ext>
                  </a:extLst>
                </a:hlinkClick>
              </a:rPr>
              <a:t>FAO AQUASTAT, 2024</a:t>
            </a:r>
            <a:endParaRPr sz="1300"/>
          </a:p>
        </p:txBody>
      </p:sp>
      <p:sp>
        <p:nvSpPr>
          <p:cNvPr id="307" name="Google Shape;307;p23"/>
          <p:cNvSpPr txBox="1"/>
          <p:nvPr/>
        </p:nvSpPr>
        <p:spPr>
          <a:xfrm>
            <a:off x="5805150" y="211987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Mediterranean</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308" name="Google Shape;308;p23"/>
          <p:cNvSpPr txBox="1"/>
          <p:nvPr/>
        </p:nvSpPr>
        <p:spPr>
          <a:xfrm>
            <a:off x="5805150" y="18470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Northern shore </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309" name="Google Shape;309;p23"/>
          <p:cNvSpPr txBox="1"/>
          <p:nvPr/>
        </p:nvSpPr>
        <p:spPr>
          <a:xfrm>
            <a:off x="5805150" y="198477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Southern shore </a:t>
            </a:r>
            <a:endParaRPr sz="800" b="1">
              <a:solidFill>
                <a:srgbClr val="5E5E5E"/>
              </a:solidFill>
            </a:endParaRPr>
          </a:p>
          <a:p>
            <a:pPr marL="0" lvl="0" indent="0" algn="l" rtl="0">
              <a:spcBef>
                <a:spcPts val="0"/>
              </a:spcBef>
              <a:spcAft>
                <a:spcPts val="0"/>
              </a:spcAft>
              <a:buNone/>
            </a:pPr>
            <a:endParaRPr sz="1000">
              <a:solidFill>
                <a:srgbClr val="5E5E5E"/>
              </a:solidFill>
            </a:endParaRPr>
          </a:p>
        </p:txBody>
      </p:sp>
      <p:sp>
        <p:nvSpPr>
          <p:cNvPr id="310" name="Google Shape;310;p23"/>
          <p:cNvSpPr txBox="1"/>
          <p:nvPr/>
        </p:nvSpPr>
        <p:spPr>
          <a:xfrm rot="-5400000">
            <a:off x="-913425" y="2206192"/>
            <a:ext cx="25854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700" b="1" dirty="0">
                <a:solidFill>
                  <a:srgbClr val="5E5E5E"/>
                </a:solidFill>
              </a:rPr>
              <a:t>Water </a:t>
            </a:r>
            <a:r>
              <a:rPr lang="fr" sz="700" b="1" dirty="0" err="1">
                <a:solidFill>
                  <a:srgbClr val="5E5E5E"/>
                </a:solidFill>
              </a:rPr>
              <a:t>availability</a:t>
            </a:r>
            <a:r>
              <a:rPr lang="fr" sz="700" b="1" dirty="0">
                <a:solidFill>
                  <a:srgbClr val="5E5E5E"/>
                </a:solidFill>
              </a:rPr>
              <a:t> per capita (m³ per capita per </a:t>
            </a:r>
            <a:r>
              <a:rPr lang="fr" sz="700" b="1" dirty="0" err="1">
                <a:solidFill>
                  <a:srgbClr val="5E5E5E"/>
                </a:solidFill>
              </a:rPr>
              <a:t>year</a:t>
            </a:r>
            <a:r>
              <a:rPr lang="fr" sz="700" b="1" dirty="0">
                <a:solidFill>
                  <a:srgbClr val="5E5E5E"/>
                </a:solidFill>
              </a:rPr>
              <a:t>)</a:t>
            </a:r>
            <a:endParaRPr sz="700" b="1" dirty="0">
              <a:solidFill>
                <a:srgbClr val="5E5E5E"/>
              </a:solidFill>
            </a:endParaRPr>
          </a:p>
          <a:p>
            <a:pPr marL="0" lvl="0" indent="0" algn="l" rtl="0">
              <a:lnSpc>
                <a:spcPct val="115000"/>
              </a:lnSpc>
              <a:spcBef>
                <a:spcPts val="1200"/>
              </a:spcBef>
              <a:spcAft>
                <a:spcPts val="0"/>
              </a:spcAft>
              <a:buNone/>
            </a:pPr>
            <a:r>
              <a:rPr lang="fr" sz="700" b="1" dirty="0">
                <a:solidFill>
                  <a:srgbClr val="5E5E5E"/>
                </a:solidFill>
              </a:rPr>
              <a:t>4o</a:t>
            </a: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spcBef>
                <a:spcPts val="0"/>
              </a:spcBef>
              <a:spcAft>
                <a:spcPts val="0"/>
              </a:spcAft>
              <a:buNone/>
            </a:pPr>
            <a:endParaRPr sz="700" b="1" dirty="0">
              <a:solidFill>
                <a:srgbClr val="5E5E5E"/>
              </a:solidFill>
            </a:endParaRPr>
          </a:p>
          <a:p>
            <a:pPr marL="0" lvl="0" indent="0" algn="l" rtl="0">
              <a:spcBef>
                <a:spcPts val="0"/>
              </a:spcBef>
              <a:spcAft>
                <a:spcPts val="0"/>
              </a:spcAft>
              <a:buNone/>
            </a:pPr>
            <a:endParaRPr sz="1100" dirty="0">
              <a:solidFill>
                <a:srgbClr val="5E5E5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p:nvPr/>
        </p:nvSpPr>
        <p:spPr>
          <a:xfrm>
            <a:off x="475425" y="236400"/>
            <a:ext cx="56754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8 : </a:t>
            </a:r>
            <a:r>
              <a:rPr lang="fr" sz="1700" b="1">
                <a:solidFill>
                  <a:srgbClr val="283967"/>
                </a:solidFill>
                <a:latin typeface="Roboto"/>
                <a:ea typeface="Roboto"/>
                <a:cs typeface="Roboto"/>
                <a:sym typeface="Roboto"/>
              </a:rPr>
              <a:t>Air quality</a:t>
            </a:r>
            <a:endParaRPr sz="2600" b="1">
              <a:solidFill>
                <a:srgbClr val="283967"/>
              </a:solidFill>
              <a:latin typeface="Roboto"/>
              <a:ea typeface="Roboto"/>
              <a:cs typeface="Roboto"/>
              <a:sym typeface="Roboto"/>
            </a:endParaRPr>
          </a:p>
        </p:txBody>
      </p:sp>
      <p:pic>
        <p:nvPicPr>
          <p:cNvPr id="316" name="Google Shape;316;p24"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sp>
        <p:nvSpPr>
          <p:cNvPr id="317" name="Google Shape;317;p24"/>
          <p:cNvSpPr txBox="1"/>
          <p:nvPr/>
        </p:nvSpPr>
        <p:spPr>
          <a:xfrm>
            <a:off x="530775" y="532388"/>
            <a:ext cx="7544700" cy="9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a:solidFill>
                  <a:srgbClr val="283967"/>
                </a:solidFill>
                <a:latin typeface="Roboto"/>
                <a:ea typeface="Roboto"/>
                <a:cs typeface="Roboto"/>
                <a:sym typeface="Roboto"/>
              </a:rPr>
              <a:t>Annual average atmospheric concentrations of PM2.5 particles (diameter &lt; 2.5 micrometers).</a:t>
            </a:r>
            <a:endParaRPr sz="1200" b="1">
              <a:solidFill>
                <a:srgbClr val="283967"/>
              </a:solidFill>
              <a:latin typeface="Roboto"/>
              <a:ea typeface="Roboto"/>
              <a:cs typeface="Roboto"/>
              <a:sym typeface="Roboto"/>
            </a:endParaRPr>
          </a:p>
          <a:p>
            <a:pPr marL="0" lvl="0" indent="0" algn="l" rtl="0">
              <a:lnSpc>
                <a:spcPct val="115000"/>
              </a:lnSpc>
              <a:spcBef>
                <a:spcPts val="1200"/>
              </a:spcBef>
              <a:spcAft>
                <a:spcPts val="0"/>
              </a:spcAft>
              <a:buNone/>
            </a:pPr>
            <a:endParaRPr sz="1200" b="1">
              <a:solidFill>
                <a:srgbClr val="283967"/>
              </a:solidFill>
              <a:latin typeface="Roboto"/>
              <a:ea typeface="Roboto"/>
              <a:cs typeface="Roboto"/>
              <a:sym typeface="Roboto"/>
            </a:endParaRPr>
          </a:p>
          <a:p>
            <a:pPr marL="0" lvl="0" indent="0" algn="l" rtl="0">
              <a:lnSpc>
                <a:spcPct val="107916"/>
              </a:lnSpc>
              <a:spcBef>
                <a:spcPts val="0"/>
              </a:spcBef>
              <a:spcAft>
                <a:spcPts val="800"/>
              </a:spcAft>
              <a:buNone/>
            </a:pPr>
            <a:endParaRPr sz="1200" b="1">
              <a:solidFill>
                <a:srgbClr val="283967"/>
              </a:solidFill>
              <a:latin typeface="Roboto"/>
              <a:ea typeface="Roboto"/>
              <a:cs typeface="Roboto"/>
              <a:sym typeface="Roboto"/>
            </a:endParaRPr>
          </a:p>
        </p:txBody>
      </p:sp>
      <p:sp>
        <p:nvSpPr>
          <p:cNvPr id="318" name="Google Shape;318;p24"/>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19" name="Google Shape;319;p24" descr="Une image contenant texte, capture d’écran, Tracé, ligne&#10;&#10;Le contenu généré par l’IA peut être incorrect."/>
          <p:cNvPicPr preferRelativeResize="0"/>
          <p:nvPr/>
        </p:nvPicPr>
        <p:blipFill rotWithShape="1">
          <a:blip r:embed="rId4">
            <a:alphaModFix/>
          </a:blip>
          <a:srcRect l="5160" t="9965" r="10236" b="1137"/>
          <a:stretch/>
        </p:blipFill>
        <p:spPr>
          <a:xfrm>
            <a:off x="664450" y="1428750"/>
            <a:ext cx="4486825" cy="2875950"/>
          </a:xfrm>
          <a:prstGeom prst="rect">
            <a:avLst/>
          </a:prstGeom>
          <a:noFill/>
          <a:ln>
            <a:noFill/>
          </a:ln>
        </p:spPr>
      </p:pic>
      <p:sp>
        <p:nvSpPr>
          <p:cNvPr id="320" name="Google Shape;320;p24"/>
          <p:cNvSpPr/>
          <p:nvPr/>
        </p:nvSpPr>
        <p:spPr>
          <a:xfrm>
            <a:off x="2077525" y="1288350"/>
            <a:ext cx="1964400" cy="16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21" name="Google Shape;321;p24" descr="Une image contenant texte, capture d’écran, Tracé, ligne&#10;&#10;Le contenu généré par l’IA peut être incorrect."/>
          <p:cNvPicPr preferRelativeResize="0"/>
          <p:nvPr/>
        </p:nvPicPr>
        <p:blipFill rotWithShape="1">
          <a:blip r:embed="rId4">
            <a:alphaModFix/>
          </a:blip>
          <a:srcRect l="87805" t="42811" r="8020" b="43390"/>
          <a:stretch/>
        </p:blipFill>
        <p:spPr>
          <a:xfrm>
            <a:off x="664450" y="4366100"/>
            <a:ext cx="221326" cy="446400"/>
          </a:xfrm>
          <a:prstGeom prst="rect">
            <a:avLst/>
          </a:prstGeom>
          <a:noFill/>
          <a:ln>
            <a:noFill/>
          </a:ln>
        </p:spPr>
      </p:pic>
      <p:sp>
        <p:nvSpPr>
          <p:cNvPr id="322" name="Google Shape;322;p24"/>
          <p:cNvSpPr/>
          <p:nvPr/>
        </p:nvSpPr>
        <p:spPr>
          <a:xfrm rot="-5400000">
            <a:off x="4173800" y="2521450"/>
            <a:ext cx="1964400" cy="16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23" name="Google Shape;323;p24" descr="Une image contenant texte, capture d’écran, Tracé, ligne&#10;&#10;Le contenu généré par l’IA peut être incorrect."/>
          <p:cNvPicPr preferRelativeResize="0"/>
          <p:nvPr/>
        </p:nvPicPr>
        <p:blipFill rotWithShape="1">
          <a:blip r:embed="rId4">
            <a:alphaModFix/>
          </a:blip>
          <a:srcRect l="87805" t="54549" r="8020" b="34035"/>
          <a:stretch/>
        </p:blipFill>
        <p:spPr>
          <a:xfrm>
            <a:off x="1392175" y="4443200"/>
            <a:ext cx="221326" cy="369300"/>
          </a:xfrm>
          <a:prstGeom prst="rect">
            <a:avLst/>
          </a:prstGeom>
          <a:noFill/>
          <a:ln>
            <a:noFill/>
          </a:ln>
        </p:spPr>
      </p:pic>
      <p:sp>
        <p:nvSpPr>
          <p:cNvPr id="324" name="Google Shape;324;p24"/>
          <p:cNvSpPr txBox="1"/>
          <p:nvPr/>
        </p:nvSpPr>
        <p:spPr>
          <a:xfrm>
            <a:off x="4981100" y="1621000"/>
            <a:ext cx="3685200" cy="2371200"/>
          </a:xfrm>
          <a:prstGeom prst="rect">
            <a:avLst/>
          </a:prstGeom>
          <a:noFill/>
          <a:ln>
            <a:noFill/>
          </a:ln>
        </p:spPr>
        <p:txBody>
          <a:bodyPr spcFirstLastPara="1" wrap="square" lIns="91425" tIns="91425" rIns="91425" bIns="91425" anchor="t" anchorCtr="0">
            <a:spAutoFit/>
          </a:bodyPr>
          <a:lstStyle/>
          <a:p>
            <a:pPr marL="457200" lvl="0" indent="-298450" algn="l" rtl="0">
              <a:lnSpc>
                <a:spcPct val="107916"/>
              </a:lnSpc>
              <a:spcBef>
                <a:spcPts val="0"/>
              </a:spcBef>
              <a:spcAft>
                <a:spcPts val="0"/>
              </a:spcAft>
              <a:buClr>
                <a:srgbClr val="283967"/>
              </a:buClr>
              <a:buSzPts val="1100"/>
              <a:buFont typeface="Noto Sans Symbols"/>
              <a:buChar char="●"/>
            </a:pPr>
            <a:r>
              <a:rPr lang="fr" sz="1100">
                <a:solidFill>
                  <a:srgbClr val="283967"/>
                </a:solidFill>
                <a:latin typeface="Aptos"/>
                <a:ea typeface="Aptos"/>
                <a:cs typeface="Aptos"/>
                <a:sym typeface="Aptos"/>
              </a:rPr>
              <a:t>Over the covered period, the </a:t>
            </a:r>
            <a:r>
              <a:rPr lang="fr" sz="1100" b="1">
                <a:solidFill>
                  <a:srgbClr val="283967"/>
                </a:solidFill>
                <a:latin typeface="Aptos"/>
                <a:ea typeface="Aptos"/>
                <a:cs typeface="Aptos"/>
                <a:sym typeface="Aptos"/>
              </a:rPr>
              <a:t>Northern shore </a:t>
            </a:r>
            <a:r>
              <a:rPr lang="fr" sz="1100">
                <a:solidFill>
                  <a:srgbClr val="283967"/>
                </a:solidFill>
                <a:latin typeface="Aptos"/>
                <a:ea typeface="Aptos"/>
                <a:cs typeface="Aptos"/>
                <a:sym typeface="Aptos"/>
              </a:rPr>
              <a:t>shows a clear decrease in </a:t>
            </a:r>
            <a:r>
              <a:rPr lang="fr" sz="1100" b="1">
                <a:solidFill>
                  <a:srgbClr val="283967"/>
                </a:solidFill>
                <a:latin typeface="Aptos"/>
                <a:ea typeface="Aptos"/>
                <a:cs typeface="Aptos"/>
                <a:sym typeface="Aptos"/>
              </a:rPr>
              <a:t>PM2.5 </a:t>
            </a:r>
            <a:r>
              <a:rPr lang="fr" sz="1100">
                <a:solidFill>
                  <a:srgbClr val="283967"/>
                </a:solidFill>
                <a:latin typeface="Aptos"/>
                <a:ea typeface="Aptos"/>
                <a:cs typeface="Aptos"/>
                <a:sym typeface="Aptos"/>
              </a:rPr>
              <a:t>concentrations, dropping from </a:t>
            </a:r>
            <a:r>
              <a:rPr lang="fr" sz="1100" b="1">
                <a:solidFill>
                  <a:srgbClr val="283967"/>
                </a:solidFill>
                <a:latin typeface="Aptos"/>
                <a:ea typeface="Aptos"/>
                <a:cs typeface="Aptos"/>
                <a:sym typeface="Aptos"/>
              </a:rPr>
              <a:t>20 µg/m³</a:t>
            </a:r>
            <a:r>
              <a:rPr lang="fr" sz="1100">
                <a:solidFill>
                  <a:srgbClr val="283967"/>
                </a:solidFill>
                <a:latin typeface="Aptos"/>
                <a:ea typeface="Aptos"/>
                <a:cs typeface="Aptos"/>
                <a:sym typeface="Aptos"/>
              </a:rPr>
              <a:t> in 2010 to </a:t>
            </a:r>
            <a:r>
              <a:rPr lang="fr" sz="1100" b="1">
                <a:solidFill>
                  <a:srgbClr val="283967"/>
                </a:solidFill>
                <a:latin typeface="Aptos"/>
                <a:ea typeface="Aptos"/>
                <a:cs typeface="Aptos"/>
                <a:sym typeface="Aptos"/>
              </a:rPr>
              <a:t>15 µg/m³ </a:t>
            </a:r>
            <a:r>
              <a:rPr lang="fr" sz="1100">
                <a:solidFill>
                  <a:srgbClr val="283967"/>
                </a:solidFill>
                <a:latin typeface="Aptos"/>
                <a:ea typeface="Aptos"/>
                <a:cs typeface="Aptos"/>
                <a:sym typeface="Aptos"/>
              </a:rPr>
              <a:t>in 2019. This decline is less pronounced for the </a:t>
            </a:r>
            <a:r>
              <a:rPr lang="fr" sz="1100" b="1">
                <a:solidFill>
                  <a:srgbClr val="283967"/>
                </a:solidFill>
                <a:latin typeface="Aptos"/>
                <a:ea typeface="Aptos"/>
                <a:cs typeface="Aptos"/>
                <a:sym typeface="Aptos"/>
              </a:rPr>
              <a:t>Southern shore</a:t>
            </a:r>
            <a:r>
              <a:rPr lang="fr" sz="1100">
                <a:solidFill>
                  <a:srgbClr val="283967"/>
                </a:solidFill>
                <a:latin typeface="Aptos"/>
                <a:ea typeface="Aptos"/>
                <a:cs typeface="Aptos"/>
                <a:sym typeface="Aptos"/>
              </a:rPr>
              <a:t> (from </a:t>
            </a:r>
            <a:r>
              <a:rPr lang="fr" sz="1100" b="1">
                <a:solidFill>
                  <a:srgbClr val="283967"/>
                </a:solidFill>
                <a:latin typeface="Aptos"/>
                <a:ea typeface="Aptos"/>
                <a:cs typeface="Aptos"/>
                <a:sym typeface="Aptos"/>
              </a:rPr>
              <a:t>23.7 µg/m³ </a:t>
            </a:r>
            <a:r>
              <a:rPr lang="fr" sz="1100">
                <a:solidFill>
                  <a:srgbClr val="283967"/>
                </a:solidFill>
                <a:latin typeface="Aptos"/>
                <a:ea typeface="Aptos"/>
                <a:cs typeface="Aptos"/>
                <a:sym typeface="Aptos"/>
              </a:rPr>
              <a:t>in 2010 to </a:t>
            </a:r>
            <a:r>
              <a:rPr lang="fr" sz="1100" b="1">
                <a:solidFill>
                  <a:srgbClr val="283967"/>
                </a:solidFill>
                <a:latin typeface="Aptos"/>
                <a:ea typeface="Aptos"/>
                <a:cs typeface="Aptos"/>
                <a:sym typeface="Aptos"/>
              </a:rPr>
              <a:t>23 µg/m³ </a:t>
            </a:r>
            <a:r>
              <a:rPr lang="fr" sz="1100">
                <a:solidFill>
                  <a:srgbClr val="283967"/>
                </a:solidFill>
                <a:latin typeface="Aptos"/>
                <a:ea typeface="Aptos"/>
                <a:cs typeface="Aptos"/>
                <a:sym typeface="Aptos"/>
              </a:rPr>
              <a:t>in 2019).</a:t>
            </a:r>
            <a:endParaRPr sz="1100" b="1">
              <a:solidFill>
                <a:srgbClr val="283967"/>
              </a:solidFill>
              <a:latin typeface="Aptos"/>
              <a:ea typeface="Aptos"/>
              <a:cs typeface="Aptos"/>
              <a:sym typeface="Aptos"/>
            </a:endParaRPr>
          </a:p>
          <a:p>
            <a:pPr marL="457200" lvl="0" indent="0" algn="just" rtl="0">
              <a:lnSpc>
                <a:spcPct val="107916"/>
              </a:lnSpc>
              <a:spcBef>
                <a:spcPts val="0"/>
              </a:spcBef>
              <a:spcAft>
                <a:spcPts val="0"/>
              </a:spcAft>
              <a:buNone/>
            </a:pPr>
            <a:endParaRPr sz="1100">
              <a:solidFill>
                <a:srgbClr val="283967"/>
              </a:solidFill>
              <a:latin typeface="Aptos"/>
              <a:ea typeface="Aptos"/>
              <a:cs typeface="Aptos"/>
              <a:sym typeface="Aptos"/>
            </a:endParaRPr>
          </a:p>
          <a:p>
            <a:pPr marL="457200" lvl="0" indent="-298450" algn="l" rtl="0">
              <a:lnSpc>
                <a:spcPct val="115000"/>
              </a:lnSpc>
              <a:spcBef>
                <a:spcPts val="1200"/>
              </a:spcBef>
              <a:spcAft>
                <a:spcPts val="0"/>
              </a:spcAft>
              <a:buClr>
                <a:srgbClr val="283967"/>
              </a:buClr>
              <a:buSzPts val="1100"/>
              <a:buFont typeface="Noto Sans Symbols"/>
              <a:buChar char="●"/>
            </a:pPr>
            <a:r>
              <a:rPr lang="fr" sz="1100">
                <a:solidFill>
                  <a:srgbClr val="283967"/>
                </a:solidFill>
                <a:latin typeface="Aptos"/>
                <a:ea typeface="Aptos"/>
                <a:cs typeface="Aptos"/>
                <a:sym typeface="Aptos"/>
              </a:rPr>
              <a:t>Egypt stands out with </a:t>
            </a:r>
            <a:r>
              <a:rPr lang="fr" sz="1100" b="1">
                <a:solidFill>
                  <a:srgbClr val="283967"/>
                </a:solidFill>
                <a:latin typeface="Aptos"/>
                <a:ea typeface="Aptos"/>
                <a:cs typeface="Aptos"/>
                <a:sym typeface="Aptos"/>
              </a:rPr>
              <a:t>PM2.5</a:t>
            </a:r>
            <a:r>
              <a:rPr lang="fr" sz="1100">
                <a:solidFill>
                  <a:srgbClr val="283967"/>
                </a:solidFill>
                <a:latin typeface="Aptos"/>
                <a:ea typeface="Aptos"/>
                <a:cs typeface="Aptos"/>
                <a:sym typeface="Aptos"/>
              </a:rPr>
              <a:t> concentrations two to three times higher than those of other </a:t>
            </a:r>
            <a:r>
              <a:rPr lang="fr" sz="1100" b="1">
                <a:solidFill>
                  <a:srgbClr val="283967"/>
                </a:solidFill>
                <a:latin typeface="Aptos"/>
                <a:ea typeface="Aptos"/>
                <a:cs typeface="Aptos"/>
                <a:sym typeface="Aptos"/>
              </a:rPr>
              <a:t>Southern shore</a:t>
            </a:r>
            <a:r>
              <a:rPr lang="fr" sz="1100">
                <a:solidFill>
                  <a:srgbClr val="283967"/>
                </a:solidFill>
                <a:latin typeface="Aptos"/>
                <a:ea typeface="Aptos"/>
                <a:cs typeface="Aptos"/>
                <a:sym typeface="Aptos"/>
              </a:rPr>
              <a:t> countries, highlighting the potential health impacts.</a:t>
            </a:r>
            <a:endParaRPr sz="1100">
              <a:solidFill>
                <a:srgbClr val="283967"/>
              </a:solidFill>
              <a:latin typeface="Aptos"/>
              <a:ea typeface="Aptos"/>
              <a:cs typeface="Aptos"/>
              <a:sym typeface="Aptos"/>
            </a:endParaRPr>
          </a:p>
        </p:txBody>
      </p:sp>
      <p:sp>
        <p:nvSpPr>
          <p:cNvPr id="325" name="Google Shape;325;p24"/>
          <p:cNvSpPr txBox="1"/>
          <p:nvPr/>
        </p:nvSpPr>
        <p:spPr>
          <a:xfrm>
            <a:off x="530775" y="776166"/>
            <a:ext cx="79956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1100" dirty="0" err="1">
                <a:solidFill>
                  <a:srgbClr val="5E5E5E"/>
                </a:solidFill>
              </a:rPr>
              <a:t>Annual</a:t>
            </a:r>
            <a:r>
              <a:rPr lang="fr" sz="1100" dirty="0">
                <a:solidFill>
                  <a:srgbClr val="5E5E5E"/>
                </a:solidFill>
              </a:rPr>
              <a:t> </a:t>
            </a:r>
            <a:r>
              <a:rPr lang="fr" sz="1100" dirty="0" err="1">
                <a:solidFill>
                  <a:srgbClr val="5E5E5E"/>
                </a:solidFill>
              </a:rPr>
              <a:t>average</a:t>
            </a:r>
            <a:r>
              <a:rPr lang="fr" sz="1100" dirty="0">
                <a:solidFill>
                  <a:srgbClr val="5E5E5E"/>
                </a:solidFill>
              </a:rPr>
              <a:t> </a:t>
            </a:r>
            <a:r>
              <a:rPr lang="fr" sz="1100" dirty="0" err="1">
                <a:solidFill>
                  <a:srgbClr val="5E5E5E"/>
                </a:solidFill>
              </a:rPr>
              <a:t>evolution</a:t>
            </a:r>
            <a:r>
              <a:rPr lang="fr" sz="1100" dirty="0">
                <a:solidFill>
                  <a:srgbClr val="5E5E5E"/>
                </a:solidFill>
              </a:rPr>
              <a:t> of PM2.5 concentrations (µg/m³) by </a:t>
            </a:r>
            <a:r>
              <a:rPr lang="fr" sz="1100" dirty="0" err="1">
                <a:solidFill>
                  <a:srgbClr val="5E5E5E"/>
                </a:solidFill>
              </a:rPr>
              <a:t>Mediterranean</a:t>
            </a:r>
            <a:r>
              <a:rPr lang="fr" sz="1100" dirty="0">
                <a:solidFill>
                  <a:srgbClr val="5E5E5E"/>
                </a:solidFill>
              </a:rPr>
              <a:t> shore, as </a:t>
            </a:r>
            <a:r>
              <a:rPr lang="fr" sz="1100" dirty="0" err="1">
                <a:solidFill>
                  <a:srgbClr val="5E5E5E"/>
                </a:solidFill>
              </a:rPr>
              <a:t>well</a:t>
            </a:r>
            <a:r>
              <a:rPr lang="fr" sz="1100" dirty="0">
                <a:solidFill>
                  <a:srgbClr val="5E5E5E"/>
                </a:solidFill>
              </a:rPr>
              <a:t> as for France and </a:t>
            </a:r>
            <a:r>
              <a:rPr lang="fr" sz="1100" dirty="0" err="1">
                <a:solidFill>
                  <a:srgbClr val="5E5E5E"/>
                </a:solidFill>
              </a:rPr>
              <a:t>Egypt</a:t>
            </a:r>
            <a:r>
              <a:rPr lang="fr" sz="1100" dirty="0">
                <a:solidFill>
                  <a:srgbClr val="5E5E5E"/>
                </a:solidFill>
              </a:rPr>
              <a:t>, </a:t>
            </a:r>
            <a:r>
              <a:rPr lang="fr" sz="1100" dirty="0" err="1">
                <a:solidFill>
                  <a:srgbClr val="5E5E5E"/>
                </a:solidFill>
              </a:rPr>
              <a:t>from</a:t>
            </a:r>
            <a:r>
              <a:rPr lang="fr" sz="1100" dirty="0">
                <a:solidFill>
                  <a:srgbClr val="5E5E5E"/>
                </a:solidFill>
              </a:rPr>
              <a:t> 2010 to 2019.</a:t>
            </a:r>
            <a:endParaRPr sz="1100" dirty="0">
              <a:solidFill>
                <a:srgbClr val="5E5E5E"/>
              </a:solidFill>
            </a:endParaRPr>
          </a:p>
          <a:p>
            <a:pPr marL="0" lvl="0" indent="0" algn="l" rtl="0">
              <a:spcBef>
                <a:spcPts val="1200"/>
              </a:spcBef>
              <a:spcAft>
                <a:spcPts val="0"/>
              </a:spcAft>
              <a:buNone/>
            </a:pPr>
            <a:endParaRPr sz="1100" dirty="0">
              <a:solidFill>
                <a:srgbClr val="5E5E5E"/>
              </a:solidFill>
            </a:endParaRPr>
          </a:p>
        </p:txBody>
      </p:sp>
      <p:sp>
        <p:nvSpPr>
          <p:cNvPr id="326" name="Google Shape;326;p24"/>
          <p:cNvSpPr txBox="1"/>
          <p:nvPr/>
        </p:nvSpPr>
        <p:spPr>
          <a:xfrm>
            <a:off x="5724650" y="4820400"/>
            <a:ext cx="2462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WHO, 2024.</a:t>
            </a:r>
            <a:endParaRPr sz="1300"/>
          </a:p>
        </p:txBody>
      </p:sp>
      <p:sp>
        <p:nvSpPr>
          <p:cNvPr id="327" name="Google Shape;327;p24"/>
          <p:cNvSpPr txBox="1"/>
          <p:nvPr/>
        </p:nvSpPr>
        <p:spPr>
          <a:xfrm rot="-5400000">
            <a:off x="-866225" y="2147588"/>
            <a:ext cx="25854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700" b="1" dirty="0">
                <a:solidFill>
                  <a:srgbClr val="5E5E5E"/>
                </a:solidFill>
              </a:rPr>
              <a:t>PM2.5 concentration (µg/m³)</a:t>
            </a: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r>
              <a:rPr lang="fr" sz="700" b="1" dirty="0">
                <a:solidFill>
                  <a:srgbClr val="5E5E5E"/>
                </a:solidFill>
              </a:rPr>
              <a:t>4o</a:t>
            </a: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spcBef>
                <a:spcPts val="0"/>
              </a:spcBef>
              <a:spcAft>
                <a:spcPts val="0"/>
              </a:spcAft>
              <a:buNone/>
            </a:pPr>
            <a:endParaRPr sz="700" b="1" dirty="0">
              <a:solidFill>
                <a:srgbClr val="5E5E5E"/>
              </a:solidFill>
            </a:endParaRPr>
          </a:p>
          <a:p>
            <a:pPr marL="0" lvl="0" indent="0" algn="l" rtl="0">
              <a:spcBef>
                <a:spcPts val="0"/>
              </a:spcBef>
              <a:spcAft>
                <a:spcPts val="0"/>
              </a:spcAft>
              <a:buNone/>
            </a:pPr>
            <a:endParaRPr sz="1100" dirty="0">
              <a:solidFill>
                <a:srgbClr val="5E5E5E"/>
              </a:solidFill>
            </a:endParaRPr>
          </a:p>
        </p:txBody>
      </p:sp>
      <p:sp>
        <p:nvSpPr>
          <p:cNvPr id="328" name="Google Shape;328;p24"/>
          <p:cNvSpPr txBox="1"/>
          <p:nvPr/>
        </p:nvSpPr>
        <p:spPr>
          <a:xfrm>
            <a:off x="1536150" y="44156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Northern shore </a:t>
            </a:r>
            <a:endParaRPr sz="600" b="1">
              <a:solidFill>
                <a:srgbClr val="5E5E5E"/>
              </a:solidFill>
            </a:endParaRPr>
          </a:p>
          <a:p>
            <a:pPr marL="0" lvl="0" indent="0" algn="l" rtl="0">
              <a:spcBef>
                <a:spcPts val="0"/>
              </a:spcBef>
              <a:spcAft>
                <a:spcPts val="0"/>
              </a:spcAft>
              <a:buNone/>
            </a:pPr>
            <a:endParaRPr sz="1100">
              <a:solidFill>
                <a:srgbClr val="5E5E5E"/>
              </a:solidFill>
            </a:endParaRPr>
          </a:p>
        </p:txBody>
      </p:sp>
      <p:sp>
        <p:nvSpPr>
          <p:cNvPr id="329" name="Google Shape;329;p24"/>
          <p:cNvSpPr txBox="1"/>
          <p:nvPr/>
        </p:nvSpPr>
        <p:spPr>
          <a:xfrm>
            <a:off x="1536150" y="45714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France </a:t>
            </a:r>
            <a:endParaRPr sz="600" b="1">
              <a:solidFill>
                <a:srgbClr val="5E5E5E"/>
              </a:solidFill>
            </a:endParaRPr>
          </a:p>
          <a:p>
            <a:pPr marL="0" lvl="0" indent="0" algn="l" rtl="0">
              <a:spcBef>
                <a:spcPts val="0"/>
              </a:spcBef>
              <a:spcAft>
                <a:spcPts val="0"/>
              </a:spcAft>
              <a:buNone/>
            </a:pPr>
            <a:endParaRPr sz="900">
              <a:solidFill>
                <a:srgbClr val="5E5E5E"/>
              </a:solidFill>
            </a:endParaRPr>
          </a:p>
        </p:txBody>
      </p:sp>
      <p:sp>
        <p:nvSpPr>
          <p:cNvPr id="330" name="Google Shape;330;p24"/>
          <p:cNvSpPr txBox="1"/>
          <p:nvPr/>
        </p:nvSpPr>
        <p:spPr>
          <a:xfrm>
            <a:off x="807225" y="44156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France </a:t>
            </a:r>
            <a:endParaRPr sz="600" b="1">
              <a:solidFill>
                <a:srgbClr val="5E5E5E"/>
              </a:solidFill>
            </a:endParaRPr>
          </a:p>
          <a:p>
            <a:pPr marL="0" lvl="0" indent="0" algn="l" rtl="0">
              <a:spcBef>
                <a:spcPts val="0"/>
              </a:spcBef>
              <a:spcAft>
                <a:spcPts val="0"/>
              </a:spcAft>
              <a:buNone/>
            </a:pPr>
            <a:endParaRPr sz="900">
              <a:solidFill>
                <a:srgbClr val="5E5E5E"/>
              </a:solidFill>
            </a:endParaRPr>
          </a:p>
        </p:txBody>
      </p:sp>
      <p:sp>
        <p:nvSpPr>
          <p:cNvPr id="331" name="Google Shape;331;p24"/>
          <p:cNvSpPr txBox="1"/>
          <p:nvPr/>
        </p:nvSpPr>
        <p:spPr>
          <a:xfrm>
            <a:off x="807225" y="45714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Southern </a:t>
            </a:r>
            <a:endParaRPr sz="600" b="1">
              <a:solidFill>
                <a:srgbClr val="5E5E5E"/>
              </a:solidFill>
            </a:endParaRPr>
          </a:p>
          <a:p>
            <a:pPr marL="0" lvl="0" indent="0" algn="l" rtl="0">
              <a:spcBef>
                <a:spcPts val="0"/>
              </a:spcBef>
              <a:spcAft>
                <a:spcPts val="0"/>
              </a:spcAft>
              <a:buNone/>
            </a:pPr>
            <a:r>
              <a:rPr lang="fr" sz="600" b="1">
                <a:solidFill>
                  <a:srgbClr val="5E5E5E"/>
                </a:solidFill>
              </a:rPr>
              <a:t>shore</a:t>
            </a:r>
            <a:endParaRPr sz="600" b="1">
              <a:solidFill>
                <a:srgbClr val="5E5E5E"/>
              </a:solidFill>
            </a:endParaRPr>
          </a:p>
          <a:p>
            <a:pPr marL="0" lvl="0" indent="0" algn="l" rtl="0">
              <a:spcBef>
                <a:spcPts val="0"/>
              </a:spcBef>
              <a:spcAft>
                <a:spcPts val="0"/>
              </a:spcAft>
              <a:buNone/>
            </a:pPr>
            <a:endParaRPr sz="900">
              <a:solidFill>
                <a:srgbClr val="5E5E5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p:nvPr/>
        </p:nvSpPr>
        <p:spPr>
          <a:xfrm>
            <a:off x="475425" y="236400"/>
            <a:ext cx="73929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9 : </a:t>
            </a:r>
            <a:r>
              <a:rPr lang="fr" sz="1700" b="1">
                <a:solidFill>
                  <a:srgbClr val="283967"/>
                </a:solidFill>
                <a:latin typeface="Aptos"/>
                <a:ea typeface="Aptos"/>
                <a:cs typeface="Aptos"/>
                <a:sym typeface="Aptos"/>
              </a:rPr>
              <a:t>Plastic stock in aquatic environments (1/2)</a:t>
            </a:r>
            <a:endParaRPr sz="1700" b="1">
              <a:solidFill>
                <a:srgbClr val="283967"/>
              </a:solidFill>
              <a:latin typeface="Aptos"/>
              <a:ea typeface="Aptos"/>
              <a:cs typeface="Aptos"/>
              <a:sym typeface="Aptos"/>
            </a:endParaRPr>
          </a:p>
        </p:txBody>
      </p:sp>
      <p:sp>
        <p:nvSpPr>
          <p:cNvPr id="337" name="Google Shape;337;p25"/>
          <p:cNvSpPr txBox="1"/>
          <p:nvPr/>
        </p:nvSpPr>
        <p:spPr>
          <a:xfrm>
            <a:off x="530775" y="532388"/>
            <a:ext cx="7544700" cy="7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a:solidFill>
                  <a:srgbClr val="283967"/>
                </a:solidFill>
                <a:latin typeface="Roboto"/>
                <a:ea typeface="Roboto"/>
                <a:cs typeface="Roboto"/>
                <a:sym typeface="Roboto"/>
              </a:rPr>
              <a:t>Stocks (including various aquatic stocks) of plastic in millions of tons.</a:t>
            </a:r>
            <a:endParaRPr sz="1200" b="1">
              <a:solidFill>
                <a:srgbClr val="283967"/>
              </a:solidFill>
              <a:latin typeface="Roboto"/>
              <a:ea typeface="Roboto"/>
              <a:cs typeface="Roboto"/>
              <a:sym typeface="Roboto"/>
            </a:endParaRPr>
          </a:p>
          <a:p>
            <a:pPr marL="0" lvl="0" indent="0" algn="l" rtl="0">
              <a:lnSpc>
                <a:spcPct val="107916"/>
              </a:lnSpc>
              <a:spcBef>
                <a:spcPts val="1200"/>
              </a:spcBef>
              <a:spcAft>
                <a:spcPts val="800"/>
              </a:spcAft>
              <a:buNone/>
            </a:pPr>
            <a:endParaRPr sz="1200" b="1">
              <a:solidFill>
                <a:srgbClr val="283967"/>
              </a:solidFill>
              <a:latin typeface="Roboto"/>
              <a:ea typeface="Roboto"/>
              <a:cs typeface="Roboto"/>
              <a:sym typeface="Roboto"/>
            </a:endParaRPr>
          </a:p>
        </p:txBody>
      </p:sp>
      <p:sp>
        <p:nvSpPr>
          <p:cNvPr id="338" name="Google Shape;338;p25"/>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39" name="Google Shape;339;p25"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pic>
        <p:nvPicPr>
          <p:cNvPr id="340" name="Google Shape;340;p25"/>
          <p:cNvPicPr preferRelativeResize="0"/>
          <p:nvPr/>
        </p:nvPicPr>
        <p:blipFill rotWithShape="1">
          <a:blip r:embed="rId4">
            <a:alphaModFix/>
          </a:blip>
          <a:srcRect l="5258" t="13739" r="10474" b="5104"/>
          <a:stretch/>
        </p:blipFill>
        <p:spPr>
          <a:xfrm>
            <a:off x="688950" y="1656525"/>
            <a:ext cx="7179524" cy="2422650"/>
          </a:xfrm>
          <a:prstGeom prst="rect">
            <a:avLst/>
          </a:prstGeom>
          <a:noFill/>
          <a:ln>
            <a:noFill/>
          </a:ln>
        </p:spPr>
      </p:pic>
      <p:pic>
        <p:nvPicPr>
          <p:cNvPr id="341" name="Google Shape;341;p25"/>
          <p:cNvPicPr preferRelativeResize="0"/>
          <p:nvPr/>
        </p:nvPicPr>
        <p:blipFill rotWithShape="1">
          <a:blip r:embed="rId4">
            <a:alphaModFix/>
          </a:blip>
          <a:srcRect l="88589" t="30627" r="2782" b="52177"/>
          <a:stretch/>
        </p:blipFill>
        <p:spPr>
          <a:xfrm>
            <a:off x="6542025" y="4254075"/>
            <a:ext cx="922276" cy="644025"/>
          </a:xfrm>
          <a:prstGeom prst="rect">
            <a:avLst/>
          </a:prstGeom>
          <a:noFill/>
          <a:ln>
            <a:noFill/>
          </a:ln>
        </p:spPr>
      </p:pic>
      <p:sp>
        <p:nvSpPr>
          <p:cNvPr id="342" name="Google Shape;342;p25"/>
          <p:cNvSpPr/>
          <p:nvPr/>
        </p:nvSpPr>
        <p:spPr>
          <a:xfrm>
            <a:off x="7816700" y="2049950"/>
            <a:ext cx="341700" cy="828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3" name="Google Shape;343;p25"/>
          <p:cNvSpPr txBox="1"/>
          <p:nvPr/>
        </p:nvSpPr>
        <p:spPr>
          <a:xfrm>
            <a:off x="513400" y="926664"/>
            <a:ext cx="72942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fr" sz="1100" dirty="0">
                <a:solidFill>
                  <a:srgbClr val="5E5E5E"/>
                </a:solidFill>
              </a:rPr>
              <a:t>Plastic stocks (millions of tons) in </a:t>
            </a:r>
            <a:r>
              <a:rPr lang="fr" sz="1100" dirty="0" err="1">
                <a:solidFill>
                  <a:srgbClr val="5E5E5E"/>
                </a:solidFill>
              </a:rPr>
              <a:t>aquatic</a:t>
            </a:r>
            <a:r>
              <a:rPr lang="fr" sz="1100" dirty="0">
                <a:solidFill>
                  <a:srgbClr val="5E5E5E"/>
                </a:solidFill>
              </a:rPr>
              <a:t> </a:t>
            </a:r>
            <a:r>
              <a:rPr lang="fr" sz="1100" dirty="0" err="1">
                <a:solidFill>
                  <a:srgbClr val="5E5E5E"/>
                </a:solidFill>
              </a:rPr>
              <a:t>environment</a:t>
            </a:r>
            <a:r>
              <a:rPr lang="fr" sz="1100" dirty="0">
                <a:solidFill>
                  <a:srgbClr val="5E5E5E"/>
                </a:solidFill>
              </a:rPr>
              <a:t> of </a:t>
            </a:r>
            <a:r>
              <a:rPr lang="fr" sz="1100" dirty="0" err="1">
                <a:solidFill>
                  <a:srgbClr val="5E5E5E"/>
                </a:solidFill>
              </a:rPr>
              <a:t>European</a:t>
            </a:r>
            <a:r>
              <a:rPr lang="fr" sz="1100" dirty="0">
                <a:solidFill>
                  <a:srgbClr val="5E5E5E"/>
                </a:solidFill>
              </a:rPr>
              <a:t> Union countries and the MENA </a:t>
            </a:r>
            <a:r>
              <a:rPr lang="fr" sz="1100" dirty="0" err="1">
                <a:solidFill>
                  <a:srgbClr val="5E5E5E"/>
                </a:solidFill>
              </a:rPr>
              <a:t>region</a:t>
            </a:r>
            <a:r>
              <a:rPr lang="fr" sz="1100" dirty="0">
                <a:solidFill>
                  <a:srgbClr val="5E5E5E"/>
                </a:solidFill>
              </a:rPr>
              <a:t>, </a:t>
            </a:r>
            <a:r>
              <a:rPr lang="fr" sz="1100" dirty="0" err="1">
                <a:solidFill>
                  <a:srgbClr val="5E5E5E"/>
                </a:solidFill>
              </a:rPr>
              <a:t>from</a:t>
            </a:r>
            <a:r>
              <a:rPr lang="fr" sz="1100" dirty="0">
                <a:solidFill>
                  <a:srgbClr val="5E5E5E"/>
                </a:solidFill>
              </a:rPr>
              <a:t> 2000 to 2019. </a:t>
            </a:r>
            <a:endParaRPr sz="1100" dirty="0">
              <a:solidFill>
                <a:srgbClr val="5E5E5E"/>
              </a:solidFill>
            </a:endParaRPr>
          </a:p>
        </p:txBody>
      </p:sp>
      <p:sp>
        <p:nvSpPr>
          <p:cNvPr id="344" name="Google Shape;344;p25"/>
          <p:cNvSpPr txBox="1"/>
          <p:nvPr/>
        </p:nvSpPr>
        <p:spPr>
          <a:xfrm>
            <a:off x="5724650" y="4820400"/>
            <a:ext cx="22293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OECD, 2021.</a:t>
            </a:r>
            <a:endParaRPr sz="1300"/>
          </a:p>
        </p:txBody>
      </p:sp>
      <p:sp>
        <p:nvSpPr>
          <p:cNvPr id="345" name="Google Shape;345;p25"/>
          <p:cNvSpPr txBox="1"/>
          <p:nvPr/>
        </p:nvSpPr>
        <p:spPr>
          <a:xfrm rot="-5400000">
            <a:off x="-734287" y="2312588"/>
            <a:ext cx="25854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900" b="1">
                <a:solidFill>
                  <a:srgbClr val="5E5E5E"/>
                </a:solidFill>
              </a:rPr>
              <a:t>Stocks ( Millions of tons per year ) </a:t>
            </a:r>
            <a:endParaRPr sz="900" b="1">
              <a:solidFill>
                <a:srgbClr val="5E5E5E"/>
              </a:solidFill>
            </a:endParaRPr>
          </a:p>
          <a:p>
            <a:pPr marL="0" lvl="0" indent="0" algn="l" rtl="0">
              <a:lnSpc>
                <a:spcPct val="115000"/>
              </a:lnSpc>
              <a:spcBef>
                <a:spcPts val="1200"/>
              </a:spcBef>
              <a:spcAft>
                <a:spcPts val="0"/>
              </a:spcAft>
              <a:buNone/>
            </a:pPr>
            <a:endParaRPr sz="700" b="1">
              <a:solidFill>
                <a:srgbClr val="5E5E5E"/>
              </a:solidFill>
            </a:endParaRPr>
          </a:p>
          <a:p>
            <a:pPr marL="0" lvl="0" indent="0" algn="l" rtl="0">
              <a:lnSpc>
                <a:spcPct val="115000"/>
              </a:lnSpc>
              <a:spcBef>
                <a:spcPts val="1200"/>
              </a:spcBef>
              <a:spcAft>
                <a:spcPts val="0"/>
              </a:spcAft>
              <a:buNone/>
            </a:pPr>
            <a:endParaRPr sz="700" b="1">
              <a:solidFill>
                <a:srgbClr val="5E5E5E"/>
              </a:solidFill>
            </a:endParaRPr>
          </a:p>
          <a:p>
            <a:pPr marL="0" lvl="0" indent="0" algn="l" rtl="0">
              <a:lnSpc>
                <a:spcPct val="115000"/>
              </a:lnSpc>
              <a:spcBef>
                <a:spcPts val="1200"/>
              </a:spcBef>
              <a:spcAft>
                <a:spcPts val="0"/>
              </a:spcAft>
              <a:buNone/>
            </a:pPr>
            <a:endParaRPr sz="700" b="1">
              <a:solidFill>
                <a:srgbClr val="5E5E5E"/>
              </a:solidFill>
            </a:endParaRPr>
          </a:p>
          <a:p>
            <a:pPr marL="0" lvl="0" indent="0" algn="l" rtl="0">
              <a:spcBef>
                <a:spcPts val="0"/>
              </a:spcBef>
              <a:spcAft>
                <a:spcPts val="0"/>
              </a:spcAft>
              <a:buNone/>
            </a:pPr>
            <a:endParaRPr sz="700" b="1">
              <a:solidFill>
                <a:srgbClr val="5E5E5E"/>
              </a:solidFill>
            </a:endParaRPr>
          </a:p>
          <a:p>
            <a:pPr marL="0" lvl="0" indent="0" algn="l" rtl="0">
              <a:spcBef>
                <a:spcPts val="0"/>
              </a:spcBef>
              <a:spcAft>
                <a:spcPts val="0"/>
              </a:spcAft>
              <a:buNone/>
            </a:pPr>
            <a:endParaRPr sz="1100">
              <a:solidFill>
                <a:srgbClr val="5E5E5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6" title="visuel core idd 3r.png"/>
          <p:cNvPicPr preferRelativeResize="0"/>
          <p:nvPr/>
        </p:nvPicPr>
        <p:blipFill>
          <a:blip r:embed="rId3">
            <a:alphaModFix/>
          </a:blip>
          <a:stretch>
            <a:fillRect/>
          </a:stretch>
        </p:blipFill>
        <p:spPr>
          <a:xfrm>
            <a:off x="0" y="76200"/>
            <a:ext cx="9213952" cy="5143499"/>
          </a:xfrm>
          <a:prstGeom prst="rect">
            <a:avLst/>
          </a:prstGeom>
          <a:noFill/>
          <a:ln>
            <a:noFill/>
          </a:ln>
        </p:spPr>
      </p:pic>
      <p:sp>
        <p:nvSpPr>
          <p:cNvPr id="351" name="Google Shape;351;p26"/>
          <p:cNvSpPr txBox="1"/>
          <p:nvPr/>
        </p:nvSpPr>
        <p:spPr>
          <a:xfrm>
            <a:off x="475425" y="236400"/>
            <a:ext cx="70185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dirty="0">
                <a:solidFill>
                  <a:srgbClr val="273B69"/>
                </a:solidFill>
                <a:latin typeface="Roboto"/>
                <a:ea typeface="Roboto"/>
                <a:cs typeface="Roboto"/>
                <a:sym typeface="Roboto"/>
              </a:rPr>
              <a:t> Indicator 9 : </a:t>
            </a:r>
            <a:r>
              <a:rPr lang="fr" sz="1700" b="1" dirty="0">
                <a:solidFill>
                  <a:srgbClr val="283967"/>
                </a:solidFill>
                <a:latin typeface="Aptos"/>
                <a:ea typeface="Aptos"/>
                <a:cs typeface="Aptos"/>
                <a:sym typeface="Aptos"/>
              </a:rPr>
              <a:t>Plastic stock in </a:t>
            </a:r>
            <a:r>
              <a:rPr lang="fr" sz="1700" b="1" dirty="0" err="1">
                <a:solidFill>
                  <a:srgbClr val="283967"/>
                </a:solidFill>
                <a:latin typeface="Aptos"/>
                <a:ea typeface="Aptos"/>
                <a:cs typeface="Aptos"/>
                <a:sym typeface="Aptos"/>
              </a:rPr>
              <a:t>aquatic</a:t>
            </a:r>
            <a:r>
              <a:rPr lang="fr" sz="1700" b="1" dirty="0">
                <a:solidFill>
                  <a:srgbClr val="283967"/>
                </a:solidFill>
                <a:latin typeface="Aptos"/>
                <a:ea typeface="Aptos"/>
                <a:cs typeface="Aptos"/>
                <a:sym typeface="Aptos"/>
              </a:rPr>
              <a:t> </a:t>
            </a:r>
            <a:r>
              <a:rPr lang="fr" sz="1700" b="1" dirty="0" err="1">
                <a:solidFill>
                  <a:srgbClr val="283967"/>
                </a:solidFill>
                <a:latin typeface="Aptos"/>
                <a:ea typeface="Aptos"/>
                <a:cs typeface="Aptos"/>
                <a:sym typeface="Aptos"/>
              </a:rPr>
              <a:t>environments</a:t>
            </a:r>
            <a:r>
              <a:rPr lang="fr" sz="1700" b="1" dirty="0">
                <a:solidFill>
                  <a:srgbClr val="283967"/>
                </a:solidFill>
                <a:latin typeface="Aptos"/>
                <a:ea typeface="Aptos"/>
                <a:cs typeface="Aptos"/>
                <a:sym typeface="Aptos"/>
              </a:rPr>
              <a:t> (2/2)</a:t>
            </a:r>
            <a:endParaRPr sz="2900" b="1" dirty="0">
              <a:solidFill>
                <a:srgbClr val="283967"/>
              </a:solidFill>
              <a:latin typeface="Roboto"/>
              <a:ea typeface="Roboto"/>
              <a:cs typeface="Roboto"/>
              <a:sym typeface="Roboto"/>
            </a:endParaRPr>
          </a:p>
        </p:txBody>
      </p:sp>
      <p:sp>
        <p:nvSpPr>
          <p:cNvPr id="352" name="Google Shape;352;p26"/>
          <p:cNvSpPr txBox="1"/>
          <p:nvPr/>
        </p:nvSpPr>
        <p:spPr>
          <a:xfrm>
            <a:off x="530775" y="532388"/>
            <a:ext cx="75447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sz="1200" b="1">
                <a:solidFill>
                  <a:srgbClr val="283967"/>
                </a:solidFill>
                <a:latin typeface="Roboto"/>
                <a:ea typeface="Roboto"/>
                <a:cs typeface="Roboto"/>
                <a:sym typeface="Roboto"/>
              </a:rPr>
              <a:t>Stocks (including various aquatic stocks) of plastic in millions of tons.</a:t>
            </a:r>
            <a:endParaRPr sz="1200" b="1">
              <a:solidFill>
                <a:srgbClr val="283967"/>
              </a:solidFill>
              <a:latin typeface="Roboto"/>
              <a:ea typeface="Roboto"/>
              <a:cs typeface="Roboto"/>
              <a:sym typeface="Roboto"/>
            </a:endParaRPr>
          </a:p>
        </p:txBody>
      </p:sp>
      <p:sp>
        <p:nvSpPr>
          <p:cNvPr id="353" name="Google Shape;353;p26"/>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4" name="Google Shape;354;p26"/>
          <p:cNvSpPr txBox="1"/>
          <p:nvPr/>
        </p:nvSpPr>
        <p:spPr>
          <a:xfrm>
            <a:off x="533200" y="111130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i="1">
                <a:solidFill>
                  <a:srgbClr val="283967"/>
                </a:solidFill>
                <a:latin typeface="Roboto"/>
                <a:ea typeface="Roboto"/>
                <a:cs typeface="Roboto"/>
                <a:sym typeface="Roboto"/>
              </a:rPr>
              <a:t>Key Results :</a:t>
            </a:r>
            <a:endParaRPr b="1" i="1">
              <a:solidFill>
                <a:srgbClr val="283967"/>
              </a:solidFill>
              <a:latin typeface="Roboto"/>
              <a:ea typeface="Roboto"/>
              <a:cs typeface="Roboto"/>
              <a:sym typeface="Roboto"/>
            </a:endParaRPr>
          </a:p>
        </p:txBody>
      </p:sp>
      <p:sp>
        <p:nvSpPr>
          <p:cNvPr id="355" name="Google Shape;355;p26"/>
          <p:cNvSpPr txBox="1"/>
          <p:nvPr/>
        </p:nvSpPr>
        <p:spPr>
          <a:xfrm>
            <a:off x="1798850" y="1585500"/>
            <a:ext cx="6311100" cy="9981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fr" sz="1200" b="1">
                <a:solidFill>
                  <a:srgbClr val="283967"/>
                </a:solidFill>
                <a:latin typeface="Aptos"/>
                <a:ea typeface="Aptos"/>
                <a:cs typeface="Aptos"/>
                <a:sym typeface="Aptos"/>
              </a:rPr>
              <a:t>Both regions show a concerning increase in plastic stocks in rivers,</a:t>
            </a:r>
            <a:r>
              <a:rPr lang="fr" sz="1200">
                <a:solidFill>
                  <a:srgbClr val="283967"/>
                </a:solidFill>
                <a:latin typeface="Aptos"/>
                <a:ea typeface="Aptos"/>
                <a:cs typeface="Aptos"/>
                <a:sym typeface="Aptos"/>
              </a:rPr>
              <a:t> lakes, and associated marine environments.</a:t>
            </a:r>
            <a:endParaRPr sz="1200">
              <a:solidFill>
                <a:srgbClr val="283967"/>
              </a:solidFill>
              <a:latin typeface="Aptos"/>
              <a:ea typeface="Aptos"/>
              <a:cs typeface="Aptos"/>
              <a:sym typeface="Aptos"/>
            </a:endParaRPr>
          </a:p>
          <a:p>
            <a:pPr marL="0" lvl="0" indent="0" algn="l" rtl="0">
              <a:lnSpc>
                <a:spcPct val="107916"/>
              </a:lnSpc>
              <a:spcBef>
                <a:spcPts val="0"/>
              </a:spcBef>
              <a:spcAft>
                <a:spcPts val="0"/>
              </a:spcAft>
              <a:buNone/>
            </a:pPr>
            <a:endParaRPr sz="1200">
              <a:solidFill>
                <a:srgbClr val="283967"/>
              </a:solidFill>
              <a:latin typeface="Aptos"/>
              <a:ea typeface="Aptos"/>
              <a:cs typeface="Aptos"/>
              <a:sym typeface="Aptos"/>
            </a:endParaRPr>
          </a:p>
          <a:p>
            <a:pPr marL="0" lvl="0" indent="0" algn="l" rtl="0">
              <a:lnSpc>
                <a:spcPct val="107916"/>
              </a:lnSpc>
              <a:spcBef>
                <a:spcPts val="0"/>
              </a:spcBef>
              <a:spcAft>
                <a:spcPts val="0"/>
              </a:spcAft>
              <a:buNone/>
            </a:pPr>
            <a:endParaRPr>
              <a:solidFill>
                <a:srgbClr val="283967"/>
              </a:solidFill>
            </a:endParaRPr>
          </a:p>
        </p:txBody>
      </p:sp>
      <p:sp>
        <p:nvSpPr>
          <p:cNvPr id="356" name="Google Shape;356;p26"/>
          <p:cNvSpPr/>
          <p:nvPr/>
        </p:nvSpPr>
        <p:spPr>
          <a:xfrm>
            <a:off x="1444250" y="1689425"/>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7" name="Google Shape;357;p26"/>
          <p:cNvSpPr/>
          <p:nvPr/>
        </p:nvSpPr>
        <p:spPr>
          <a:xfrm>
            <a:off x="1611650" y="1787125"/>
            <a:ext cx="19800" cy="392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8" name="Google Shape;358;p26"/>
          <p:cNvSpPr/>
          <p:nvPr/>
        </p:nvSpPr>
        <p:spPr>
          <a:xfrm rot="-5400000">
            <a:off x="4817150" y="-1046025"/>
            <a:ext cx="19800" cy="64308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9" name="Google Shape;359;p26"/>
          <p:cNvSpPr txBox="1"/>
          <p:nvPr/>
        </p:nvSpPr>
        <p:spPr>
          <a:xfrm>
            <a:off x="1798850" y="2276250"/>
            <a:ext cx="64812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b="1">
                <a:solidFill>
                  <a:srgbClr val="283967"/>
                </a:solidFill>
                <a:latin typeface="Aptos"/>
                <a:ea typeface="Aptos"/>
                <a:cs typeface="Aptos"/>
                <a:sym typeface="Aptos"/>
              </a:rPr>
              <a:t>Despite numerous regulatory frameworks and directives, </a:t>
            </a:r>
            <a:r>
              <a:rPr lang="fr" sz="1200">
                <a:solidFill>
                  <a:srgbClr val="283967"/>
                </a:solidFill>
                <a:latin typeface="Aptos"/>
                <a:ea typeface="Aptos"/>
                <a:cs typeface="Aptos"/>
                <a:sym typeface="Aptos"/>
              </a:rPr>
              <a:t>plastic emissions continue to increase in the environment.</a:t>
            </a:r>
            <a:endParaRPr/>
          </a:p>
        </p:txBody>
      </p:sp>
      <p:sp>
        <p:nvSpPr>
          <p:cNvPr id="360" name="Google Shape;360;p26"/>
          <p:cNvSpPr/>
          <p:nvPr/>
        </p:nvSpPr>
        <p:spPr>
          <a:xfrm>
            <a:off x="1444250" y="2355200"/>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1" name="Google Shape;361;p26"/>
          <p:cNvSpPr/>
          <p:nvPr/>
        </p:nvSpPr>
        <p:spPr>
          <a:xfrm>
            <a:off x="1611650" y="2452900"/>
            <a:ext cx="19800" cy="392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2" name="Google Shape;362;p26"/>
          <p:cNvSpPr/>
          <p:nvPr/>
        </p:nvSpPr>
        <p:spPr>
          <a:xfrm rot="-5400000">
            <a:off x="4823300" y="-386400"/>
            <a:ext cx="19800" cy="64431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3" name="Google Shape;363;p26"/>
          <p:cNvSpPr txBox="1"/>
          <p:nvPr/>
        </p:nvSpPr>
        <p:spPr>
          <a:xfrm>
            <a:off x="533200" y="3118625"/>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i="1">
                <a:solidFill>
                  <a:srgbClr val="283967"/>
                </a:solidFill>
                <a:latin typeface="Roboto"/>
                <a:ea typeface="Roboto"/>
                <a:cs typeface="Roboto"/>
                <a:sym typeface="Roboto"/>
              </a:rPr>
              <a:t>Precautions :</a:t>
            </a:r>
            <a:endParaRPr b="1" i="1">
              <a:solidFill>
                <a:srgbClr val="283967"/>
              </a:solidFill>
              <a:latin typeface="Roboto"/>
              <a:ea typeface="Roboto"/>
              <a:cs typeface="Roboto"/>
              <a:sym typeface="Roboto"/>
            </a:endParaRPr>
          </a:p>
        </p:txBody>
      </p:sp>
      <p:sp>
        <p:nvSpPr>
          <p:cNvPr id="364" name="Google Shape;364;p26"/>
          <p:cNvSpPr txBox="1"/>
          <p:nvPr/>
        </p:nvSpPr>
        <p:spPr>
          <a:xfrm>
            <a:off x="1824050" y="3604625"/>
            <a:ext cx="6430800" cy="9675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None/>
            </a:pPr>
            <a:r>
              <a:rPr lang="fr" sz="1200">
                <a:solidFill>
                  <a:srgbClr val="283967"/>
                </a:solidFill>
                <a:latin typeface="Aptos"/>
                <a:ea typeface="Aptos"/>
                <a:cs typeface="Aptos"/>
                <a:sym typeface="Aptos"/>
              </a:rPr>
              <a:t>The concept of plastic is simplified here and presents a significant challenge to </a:t>
            </a:r>
            <a:r>
              <a:rPr lang="fr" sz="1200" b="1">
                <a:solidFill>
                  <a:srgbClr val="283967"/>
                </a:solidFill>
                <a:latin typeface="Aptos"/>
                <a:ea typeface="Aptos"/>
                <a:cs typeface="Aptos"/>
                <a:sym typeface="Aptos"/>
              </a:rPr>
              <a:t>the scientific community</a:t>
            </a:r>
            <a:r>
              <a:rPr lang="fr" sz="1200">
                <a:solidFill>
                  <a:srgbClr val="283967"/>
                </a:solidFill>
                <a:latin typeface="Aptos"/>
                <a:ea typeface="Aptos"/>
                <a:cs typeface="Aptos"/>
                <a:sym typeface="Aptos"/>
              </a:rPr>
              <a:t>, as well as to the monitoring and governance measures associated with it. Knowledge exists, but no database collects, characterizes, or evaluates the impact of plastic at the country level or across the Mediterranean.</a:t>
            </a:r>
            <a:endParaRPr>
              <a:solidFill>
                <a:srgbClr val="283967"/>
              </a:solidFill>
            </a:endParaRPr>
          </a:p>
        </p:txBody>
      </p:sp>
      <p:sp>
        <p:nvSpPr>
          <p:cNvPr id="365" name="Google Shape;365;p26"/>
          <p:cNvSpPr/>
          <p:nvPr/>
        </p:nvSpPr>
        <p:spPr>
          <a:xfrm>
            <a:off x="1444250" y="3706850"/>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6" name="Google Shape;366;p26"/>
          <p:cNvSpPr/>
          <p:nvPr/>
        </p:nvSpPr>
        <p:spPr>
          <a:xfrm>
            <a:off x="1611650" y="3859200"/>
            <a:ext cx="19800" cy="8295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7" name="Google Shape;367;p26"/>
          <p:cNvSpPr/>
          <p:nvPr/>
        </p:nvSpPr>
        <p:spPr>
          <a:xfrm rot="-5400000">
            <a:off x="4817150" y="1483338"/>
            <a:ext cx="19800" cy="64308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8" name="Google Shape;368;p26"/>
          <p:cNvSpPr/>
          <p:nvPr/>
        </p:nvSpPr>
        <p:spPr>
          <a:xfrm rot="5400000" flipH="1">
            <a:off x="453250" y="1286048"/>
            <a:ext cx="1401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9" name="Google Shape;369;p26"/>
          <p:cNvSpPr/>
          <p:nvPr/>
        </p:nvSpPr>
        <p:spPr>
          <a:xfrm rot="5400000" flipH="1">
            <a:off x="453250" y="3293373"/>
            <a:ext cx="1401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0" name="Google Shape;370;p26"/>
          <p:cNvSpPr/>
          <p:nvPr/>
        </p:nvSpPr>
        <p:spPr>
          <a:xfrm>
            <a:off x="1465850" y="3733838"/>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1" name="Google Shape;371;p26"/>
          <p:cNvSpPr/>
          <p:nvPr/>
        </p:nvSpPr>
        <p:spPr>
          <a:xfrm>
            <a:off x="1465850" y="1716413"/>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2" name="Google Shape;372;p26"/>
          <p:cNvSpPr/>
          <p:nvPr/>
        </p:nvSpPr>
        <p:spPr>
          <a:xfrm>
            <a:off x="1465850" y="2382188"/>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7"/>
          <p:cNvSpPr txBox="1"/>
          <p:nvPr/>
        </p:nvSpPr>
        <p:spPr>
          <a:xfrm>
            <a:off x="475425" y="236400"/>
            <a:ext cx="68547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10 : </a:t>
            </a:r>
            <a:r>
              <a:rPr lang="fr" sz="1700" b="1">
                <a:solidFill>
                  <a:srgbClr val="283967"/>
                </a:solidFill>
                <a:latin typeface="Aptos"/>
                <a:ea typeface="Aptos"/>
                <a:cs typeface="Aptos"/>
                <a:sym typeface="Aptos"/>
              </a:rPr>
              <a:t>Protected marine areas (1/2)</a:t>
            </a:r>
            <a:endParaRPr sz="3200" b="1">
              <a:solidFill>
                <a:srgbClr val="283967"/>
              </a:solidFill>
              <a:latin typeface="Roboto"/>
              <a:ea typeface="Roboto"/>
              <a:cs typeface="Roboto"/>
              <a:sym typeface="Roboto"/>
            </a:endParaRPr>
          </a:p>
        </p:txBody>
      </p:sp>
      <p:pic>
        <p:nvPicPr>
          <p:cNvPr id="378" name="Google Shape;378;p27"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sp>
        <p:nvSpPr>
          <p:cNvPr id="379" name="Google Shape;379;p27"/>
          <p:cNvSpPr txBox="1"/>
          <p:nvPr/>
        </p:nvSpPr>
        <p:spPr>
          <a:xfrm>
            <a:off x="530775" y="532400"/>
            <a:ext cx="79056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sz="1200" b="1">
                <a:solidFill>
                  <a:srgbClr val="283967"/>
                </a:solidFill>
                <a:latin typeface="Roboto"/>
                <a:ea typeface="Roboto"/>
                <a:cs typeface="Roboto"/>
                <a:sym typeface="Roboto"/>
              </a:rPr>
              <a:t>Percentage (% of the total area of the Mediterranean waters) of coverage by Marine Protected Areas from 1990 to 2020.</a:t>
            </a:r>
            <a:endParaRPr sz="1200" b="1">
              <a:solidFill>
                <a:srgbClr val="283967"/>
              </a:solidFill>
              <a:latin typeface="Roboto"/>
              <a:ea typeface="Roboto"/>
              <a:cs typeface="Roboto"/>
              <a:sym typeface="Roboto"/>
            </a:endParaRPr>
          </a:p>
        </p:txBody>
      </p:sp>
      <p:pic>
        <p:nvPicPr>
          <p:cNvPr id="380" name="Google Shape;380;p27" descr="Une image contenant texte, ligne, Tracé, capture d’écran&#10;&#10;Le contenu généré par l’IA peut être incorrect."/>
          <p:cNvPicPr preferRelativeResize="0"/>
          <p:nvPr/>
        </p:nvPicPr>
        <p:blipFill rotWithShape="1">
          <a:blip r:embed="rId4">
            <a:alphaModFix/>
          </a:blip>
          <a:srcRect l="902" t="14417" r="990" b="1661"/>
          <a:stretch/>
        </p:blipFill>
        <p:spPr>
          <a:xfrm>
            <a:off x="530775" y="1288200"/>
            <a:ext cx="7390650" cy="3375075"/>
          </a:xfrm>
          <a:prstGeom prst="rect">
            <a:avLst/>
          </a:prstGeom>
          <a:noFill/>
          <a:ln>
            <a:noFill/>
          </a:ln>
        </p:spPr>
      </p:pic>
      <p:sp>
        <p:nvSpPr>
          <p:cNvPr id="381" name="Google Shape;381;p27"/>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2" name="Google Shape;382;p27"/>
          <p:cNvSpPr txBox="1"/>
          <p:nvPr/>
        </p:nvSpPr>
        <p:spPr>
          <a:xfrm>
            <a:off x="5724650" y="4820400"/>
            <a:ext cx="22293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MAPAMED, 2022.</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title="visuel core idd 3r.png"/>
          <p:cNvPicPr preferRelativeResize="0"/>
          <p:nvPr/>
        </p:nvPicPr>
        <p:blipFill>
          <a:blip r:embed="rId3">
            <a:alphaModFix/>
          </a:blip>
          <a:stretch>
            <a:fillRect/>
          </a:stretch>
        </p:blipFill>
        <p:spPr>
          <a:xfrm>
            <a:off x="0" y="75"/>
            <a:ext cx="9213972" cy="5143499"/>
          </a:xfrm>
          <a:prstGeom prst="rect">
            <a:avLst/>
          </a:prstGeom>
          <a:noFill/>
          <a:ln>
            <a:noFill/>
          </a:ln>
        </p:spPr>
      </p:pic>
      <p:sp>
        <p:nvSpPr>
          <p:cNvPr id="395" name="Google Shape;395;p29"/>
          <p:cNvSpPr txBox="1"/>
          <p:nvPr/>
        </p:nvSpPr>
        <p:spPr>
          <a:xfrm>
            <a:off x="475425" y="236400"/>
            <a:ext cx="68547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10 : </a:t>
            </a:r>
            <a:r>
              <a:rPr lang="fr" sz="1700" b="1">
                <a:solidFill>
                  <a:srgbClr val="283967"/>
                </a:solidFill>
                <a:latin typeface="Aptos"/>
                <a:ea typeface="Aptos"/>
                <a:cs typeface="Aptos"/>
                <a:sym typeface="Aptos"/>
              </a:rPr>
              <a:t>Protected marine areas (2/2)</a:t>
            </a:r>
            <a:endParaRPr sz="3200" b="1">
              <a:solidFill>
                <a:srgbClr val="283967"/>
              </a:solidFill>
              <a:latin typeface="Roboto"/>
              <a:ea typeface="Roboto"/>
              <a:cs typeface="Roboto"/>
              <a:sym typeface="Roboto"/>
            </a:endParaRPr>
          </a:p>
        </p:txBody>
      </p:sp>
      <p:sp>
        <p:nvSpPr>
          <p:cNvPr id="396" name="Google Shape;396;p29"/>
          <p:cNvSpPr txBox="1"/>
          <p:nvPr/>
        </p:nvSpPr>
        <p:spPr>
          <a:xfrm>
            <a:off x="530775" y="532400"/>
            <a:ext cx="7905600" cy="7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a:solidFill>
                  <a:srgbClr val="283967"/>
                </a:solidFill>
                <a:latin typeface="Roboto"/>
                <a:ea typeface="Roboto"/>
                <a:cs typeface="Roboto"/>
                <a:sym typeface="Roboto"/>
              </a:rPr>
              <a:t>Percentage (% of the total area of Mediterranean waters) covered by Marine Protected Areas.</a:t>
            </a:r>
            <a:endParaRPr sz="1200" b="1">
              <a:solidFill>
                <a:srgbClr val="283967"/>
              </a:solidFill>
              <a:latin typeface="Roboto"/>
              <a:ea typeface="Roboto"/>
              <a:cs typeface="Roboto"/>
              <a:sym typeface="Roboto"/>
            </a:endParaRPr>
          </a:p>
          <a:p>
            <a:pPr marL="0" lvl="0" indent="0" algn="l" rtl="0">
              <a:lnSpc>
                <a:spcPct val="107916"/>
              </a:lnSpc>
              <a:spcBef>
                <a:spcPts val="1200"/>
              </a:spcBef>
              <a:spcAft>
                <a:spcPts val="800"/>
              </a:spcAft>
              <a:buNone/>
            </a:pPr>
            <a:endParaRPr sz="1200" b="1">
              <a:solidFill>
                <a:srgbClr val="283967"/>
              </a:solidFill>
              <a:latin typeface="Roboto"/>
              <a:ea typeface="Roboto"/>
              <a:cs typeface="Roboto"/>
              <a:sym typeface="Roboto"/>
            </a:endParaRPr>
          </a:p>
        </p:txBody>
      </p:sp>
      <p:sp>
        <p:nvSpPr>
          <p:cNvPr id="397" name="Google Shape;397;p29"/>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98" name="Google Shape;398;p29"/>
          <p:cNvSpPr txBox="1"/>
          <p:nvPr/>
        </p:nvSpPr>
        <p:spPr>
          <a:xfrm>
            <a:off x="543100" y="935363"/>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i="1">
                <a:solidFill>
                  <a:srgbClr val="283967"/>
                </a:solidFill>
                <a:latin typeface="Roboto"/>
                <a:ea typeface="Roboto"/>
                <a:cs typeface="Roboto"/>
                <a:sym typeface="Roboto"/>
              </a:rPr>
              <a:t>Key Results :</a:t>
            </a:r>
            <a:endParaRPr b="1" i="1">
              <a:solidFill>
                <a:srgbClr val="283967"/>
              </a:solidFill>
              <a:latin typeface="Roboto"/>
              <a:ea typeface="Roboto"/>
              <a:cs typeface="Roboto"/>
              <a:sym typeface="Roboto"/>
            </a:endParaRPr>
          </a:p>
        </p:txBody>
      </p:sp>
      <p:sp>
        <p:nvSpPr>
          <p:cNvPr id="399" name="Google Shape;399;p29"/>
          <p:cNvSpPr txBox="1"/>
          <p:nvPr/>
        </p:nvSpPr>
        <p:spPr>
          <a:xfrm>
            <a:off x="1798850" y="1258913"/>
            <a:ext cx="7119900" cy="15507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1200"/>
              </a:spcBef>
              <a:spcAft>
                <a:spcPts val="0"/>
              </a:spcAft>
              <a:buNone/>
            </a:pPr>
            <a:r>
              <a:rPr lang="fr" sz="1200" dirty="0" err="1">
                <a:solidFill>
                  <a:srgbClr val="283967"/>
                </a:solidFill>
                <a:latin typeface="Roboto"/>
                <a:ea typeface="Roboto"/>
                <a:cs typeface="Roboto"/>
                <a:sym typeface="Roboto"/>
              </a:rPr>
              <a:t>Since</a:t>
            </a:r>
            <a:r>
              <a:rPr lang="fr" sz="1200" dirty="0">
                <a:solidFill>
                  <a:srgbClr val="283967"/>
                </a:solidFill>
                <a:latin typeface="Roboto"/>
                <a:ea typeface="Roboto"/>
                <a:cs typeface="Roboto"/>
                <a:sym typeface="Roboto"/>
              </a:rPr>
              <a:t> </a:t>
            </a:r>
            <a:r>
              <a:rPr lang="fr" sz="1200" b="1" dirty="0">
                <a:solidFill>
                  <a:srgbClr val="283967"/>
                </a:solidFill>
                <a:latin typeface="Roboto"/>
                <a:ea typeface="Roboto"/>
                <a:cs typeface="Roboto"/>
                <a:sym typeface="Roboto"/>
              </a:rPr>
              <a:t>1990</a:t>
            </a:r>
            <a:r>
              <a:rPr lang="fr" sz="1200" dirty="0">
                <a:solidFill>
                  <a:srgbClr val="283967"/>
                </a:solidFill>
                <a:latin typeface="Roboto"/>
                <a:ea typeface="Roboto"/>
                <a:cs typeface="Roboto"/>
                <a:sym typeface="Roboto"/>
              </a:rPr>
              <a:t>, the </a:t>
            </a:r>
            <a:r>
              <a:rPr lang="fr" sz="1200" dirty="0" err="1">
                <a:solidFill>
                  <a:srgbClr val="283967"/>
                </a:solidFill>
                <a:latin typeface="Roboto"/>
                <a:ea typeface="Roboto"/>
                <a:cs typeface="Roboto"/>
                <a:sym typeface="Roboto"/>
              </a:rPr>
              <a:t>number</a:t>
            </a:r>
            <a:r>
              <a:rPr lang="fr" sz="1200" dirty="0">
                <a:solidFill>
                  <a:srgbClr val="283967"/>
                </a:solidFill>
                <a:latin typeface="Roboto"/>
                <a:ea typeface="Roboto"/>
                <a:cs typeface="Roboto"/>
                <a:sym typeface="Roboto"/>
              </a:rPr>
              <a:t> of </a:t>
            </a:r>
            <a:r>
              <a:rPr lang="fr" sz="1200" b="1" dirty="0" err="1">
                <a:solidFill>
                  <a:srgbClr val="283967"/>
                </a:solidFill>
                <a:latin typeface="Roboto"/>
                <a:ea typeface="Roboto"/>
                <a:cs typeface="Roboto"/>
                <a:sym typeface="Roboto"/>
              </a:rPr>
              <a:t>MPAs</a:t>
            </a:r>
            <a:r>
              <a:rPr lang="fr" sz="1200" dirty="0">
                <a:solidFill>
                  <a:srgbClr val="283967"/>
                </a:solidFill>
                <a:latin typeface="Roboto"/>
                <a:ea typeface="Roboto"/>
                <a:cs typeface="Roboto"/>
                <a:sym typeface="Roboto"/>
              </a:rPr>
              <a:t> in the </a:t>
            </a:r>
            <a:r>
              <a:rPr lang="fr" sz="1200" b="1" dirty="0" err="1">
                <a:solidFill>
                  <a:srgbClr val="283967"/>
                </a:solidFill>
                <a:latin typeface="Roboto"/>
                <a:ea typeface="Roboto"/>
                <a:cs typeface="Roboto"/>
                <a:sym typeface="Roboto"/>
              </a:rPr>
              <a:t>Mediterranean</a:t>
            </a:r>
            <a:r>
              <a:rPr lang="fr" sz="1200" b="1" dirty="0">
                <a:solidFill>
                  <a:srgbClr val="283967"/>
                </a:solidFill>
                <a:latin typeface="Roboto"/>
                <a:ea typeface="Roboto"/>
                <a:cs typeface="Roboto"/>
                <a:sym typeface="Roboto"/>
              </a:rPr>
              <a:t> basin</a:t>
            </a:r>
            <a:r>
              <a:rPr lang="fr" sz="1200" dirty="0">
                <a:solidFill>
                  <a:srgbClr val="283967"/>
                </a:solidFill>
                <a:latin typeface="Roboto"/>
                <a:ea typeface="Roboto"/>
                <a:cs typeface="Roboto"/>
                <a:sym typeface="Roboto"/>
              </a:rPr>
              <a:t> has </a:t>
            </a:r>
            <a:r>
              <a:rPr lang="fr" sz="1200" b="1" dirty="0" err="1">
                <a:solidFill>
                  <a:srgbClr val="283967"/>
                </a:solidFill>
                <a:latin typeface="Roboto"/>
                <a:ea typeface="Roboto"/>
                <a:cs typeface="Roboto"/>
                <a:sym typeface="Roboto"/>
              </a:rPr>
              <a:t>increased</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significantly</a:t>
            </a:r>
            <a:r>
              <a:rPr lang="fr" sz="1200" dirty="0">
                <a:solidFill>
                  <a:srgbClr val="283967"/>
                </a:solidFill>
                <a:latin typeface="Roboto"/>
                <a:ea typeface="Roboto"/>
                <a:cs typeface="Roboto"/>
                <a:sym typeface="Roboto"/>
              </a:rPr>
              <a:t>. In </a:t>
            </a:r>
            <a:r>
              <a:rPr lang="fr" sz="1200" b="1" dirty="0">
                <a:solidFill>
                  <a:srgbClr val="283967"/>
                </a:solidFill>
                <a:latin typeface="Roboto"/>
                <a:ea typeface="Roboto"/>
                <a:cs typeface="Roboto"/>
                <a:sym typeface="Roboto"/>
              </a:rPr>
              <a:t>2020</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there</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were</a:t>
            </a:r>
            <a:r>
              <a:rPr lang="fr" sz="1200" dirty="0">
                <a:solidFill>
                  <a:srgbClr val="283967"/>
                </a:solidFill>
                <a:latin typeface="Roboto"/>
                <a:ea typeface="Roboto"/>
                <a:cs typeface="Roboto"/>
                <a:sym typeface="Roboto"/>
              </a:rPr>
              <a:t> </a:t>
            </a:r>
            <a:r>
              <a:rPr lang="fr" sz="1200" b="1" dirty="0">
                <a:solidFill>
                  <a:srgbClr val="283967"/>
                </a:solidFill>
                <a:latin typeface="Roboto"/>
                <a:ea typeface="Roboto"/>
                <a:cs typeface="Roboto"/>
                <a:sym typeface="Roboto"/>
              </a:rPr>
              <a:t>1,278 </a:t>
            </a:r>
            <a:r>
              <a:rPr lang="fr" sz="1200" b="1" dirty="0" err="1">
                <a:solidFill>
                  <a:srgbClr val="283967"/>
                </a:solidFill>
                <a:latin typeface="Roboto"/>
                <a:ea typeface="Roboto"/>
                <a:cs typeface="Roboto"/>
                <a:sym typeface="Roboto"/>
              </a:rPr>
              <a:t>MPAs</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covering</a:t>
            </a:r>
            <a:r>
              <a:rPr lang="fr" sz="1200" dirty="0">
                <a:solidFill>
                  <a:srgbClr val="283967"/>
                </a:solidFill>
                <a:latin typeface="Roboto"/>
                <a:ea typeface="Roboto"/>
                <a:cs typeface="Roboto"/>
                <a:sym typeface="Roboto"/>
              </a:rPr>
              <a:t> </a:t>
            </a:r>
            <a:r>
              <a:rPr lang="fr" sz="1200" b="1" dirty="0">
                <a:solidFill>
                  <a:srgbClr val="283967"/>
                </a:solidFill>
                <a:latin typeface="Roboto"/>
                <a:ea typeface="Roboto"/>
                <a:cs typeface="Roboto"/>
                <a:sym typeface="Roboto"/>
              </a:rPr>
              <a:t>11.05%</a:t>
            </a:r>
            <a:r>
              <a:rPr lang="fr" sz="1200" dirty="0">
                <a:solidFill>
                  <a:srgbClr val="283967"/>
                </a:solidFill>
                <a:latin typeface="Roboto"/>
                <a:ea typeface="Roboto"/>
                <a:cs typeface="Roboto"/>
                <a:sym typeface="Roboto"/>
              </a:rPr>
              <a:t> of the </a:t>
            </a:r>
            <a:r>
              <a:rPr lang="fr" sz="1200" dirty="0" err="1">
                <a:solidFill>
                  <a:srgbClr val="283967"/>
                </a:solidFill>
                <a:latin typeface="Roboto"/>
                <a:ea typeface="Roboto"/>
                <a:cs typeface="Roboto"/>
                <a:sym typeface="Roboto"/>
              </a:rPr>
              <a:t>region's</a:t>
            </a:r>
            <a:r>
              <a:rPr lang="fr" sz="1200" dirty="0">
                <a:solidFill>
                  <a:srgbClr val="283967"/>
                </a:solidFill>
                <a:latin typeface="Roboto"/>
                <a:ea typeface="Roboto"/>
                <a:cs typeface="Roboto"/>
                <a:sym typeface="Roboto"/>
              </a:rPr>
              <a:t> marine area. </a:t>
            </a:r>
            <a:r>
              <a:rPr lang="fr" sz="1200" dirty="0" err="1">
                <a:solidFill>
                  <a:srgbClr val="283967"/>
                </a:solidFill>
                <a:latin typeface="Roboto"/>
                <a:ea typeface="Roboto"/>
                <a:cs typeface="Roboto"/>
                <a:sym typeface="Roboto"/>
              </a:rPr>
              <a:t>However</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this</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remains</a:t>
            </a:r>
            <a:r>
              <a:rPr lang="fr" sz="1200" dirty="0">
                <a:solidFill>
                  <a:srgbClr val="283967"/>
                </a:solidFill>
                <a:latin typeface="Roboto"/>
                <a:ea typeface="Roboto"/>
                <a:cs typeface="Roboto"/>
                <a:sym typeface="Roboto"/>
              </a:rPr>
              <a:t> far </a:t>
            </a:r>
            <a:r>
              <a:rPr lang="fr" sz="1200" dirty="0" err="1">
                <a:solidFill>
                  <a:srgbClr val="283967"/>
                </a:solidFill>
                <a:latin typeface="Roboto"/>
                <a:ea typeface="Roboto"/>
                <a:cs typeface="Roboto"/>
                <a:sym typeface="Roboto"/>
              </a:rPr>
              <a:t>below</a:t>
            </a:r>
            <a:r>
              <a:rPr lang="fr" sz="1200" dirty="0">
                <a:solidFill>
                  <a:srgbClr val="283967"/>
                </a:solidFill>
                <a:latin typeface="Roboto"/>
                <a:ea typeface="Roboto"/>
                <a:cs typeface="Roboto"/>
                <a:sym typeface="Roboto"/>
              </a:rPr>
              <a:t> the </a:t>
            </a:r>
            <a:r>
              <a:rPr lang="fr" sz="1200" b="1" dirty="0">
                <a:solidFill>
                  <a:srgbClr val="283967"/>
                </a:solidFill>
                <a:latin typeface="Roboto"/>
                <a:ea typeface="Roboto"/>
                <a:cs typeface="Roboto"/>
                <a:sym typeface="Roboto"/>
              </a:rPr>
              <a:t>30% </a:t>
            </a:r>
            <a:r>
              <a:rPr lang="fr" sz="1200" dirty="0" err="1">
                <a:solidFill>
                  <a:srgbClr val="283967"/>
                </a:solidFill>
                <a:latin typeface="Roboto"/>
                <a:ea typeface="Roboto"/>
                <a:cs typeface="Roboto"/>
                <a:sym typeface="Roboto"/>
              </a:rPr>
              <a:t>target</a:t>
            </a:r>
            <a:r>
              <a:rPr lang="fr" sz="1200" dirty="0">
                <a:solidFill>
                  <a:srgbClr val="283967"/>
                </a:solidFill>
                <a:latin typeface="Roboto"/>
                <a:ea typeface="Roboto"/>
                <a:cs typeface="Roboto"/>
                <a:sym typeface="Roboto"/>
              </a:rPr>
              <a:t> set by </a:t>
            </a:r>
            <a:r>
              <a:rPr lang="fr" sz="1200" b="1" dirty="0">
                <a:solidFill>
                  <a:srgbClr val="283967"/>
                </a:solidFill>
                <a:latin typeface="Roboto"/>
                <a:ea typeface="Roboto"/>
                <a:cs typeface="Roboto"/>
                <a:sym typeface="Roboto"/>
              </a:rPr>
              <a:t>Aichi Target 11</a:t>
            </a:r>
            <a:r>
              <a:rPr lang="fr" sz="1200" dirty="0">
                <a:solidFill>
                  <a:srgbClr val="283967"/>
                </a:solidFill>
                <a:latin typeface="Roboto"/>
                <a:ea typeface="Roboto"/>
                <a:cs typeface="Roboto"/>
                <a:sym typeface="Roboto"/>
              </a:rPr>
              <a:t> of the </a:t>
            </a:r>
            <a:r>
              <a:rPr lang="fr" sz="1200" b="1" dirty="0">
                <a:solidFill>
                  <a:srgbClr val="283967"/>
                </a:solidFill>
                <a:latin typeface="Roboto"/>
                <a:ea typeface="Roboto"/>
                <a:cs typeface="Roboto"/>
                <a:sym typeface="Roboto"/>
              </a:rPr>
              <a:t>Convention on </a:t>
            </a:r>
            <a:r>
              <a:rPr lang="fr" sz="1200" b="1" dirty="0" err="1">
                <a:solidFill>
                  <a:srgbClr val="283967"/>
                </a:solidFill>
                <a:latin typeface="Roboto"/>
                <a:ea typeface="Roboto"/>
                <a:cs typeface="Roboto"/>
                <a:sym typeface="Roboto"/>
              </a:rPr>
              <a:t>Biological</a:t>
            </a:r>
            <a:r>
              <a:rPr lang="fr" sz="1200" b="1" dirty="0">
                <a:solidFill>
                  <a:srgbClr val="283967"/>
                </a:solidFill>
                <a:latin typeface="Roboto"/>
                <a:ea typeface="Roboto"/>
                <a:cs typeface="Roboto"/>
                <a:sym typeface="Roboto"/>
              </a:rPr>
              <a:t> Diversity (CBD)</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which</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was</a:t>
            </a:r>
            <a:r>
              <a:rPr lang="fr" sz="1200" dirty="0">
                <a:solidFill>
                  <a:srgbClr val="283967"/>
                </a:solidFill>
                <a:latin typeface="Roboto"/>
                <a:ea typeface="Roboto"/>
                <a:cs typeface="Roboto"/>
                <a:sym typeface="Roboto"/>
              </a:rPr>
              <a:t> </a:t>
            </a:r>
            <a:r>
              <a:rPr lang="fr" sz="1200" dirty="0" err="1">
                <a:solidFill>
                  <a:srgbClr val="283967"/>
                </a:solidFill>
                <a:latin typeface="Roboto"/>
                <a:ea typeface="Roboto"/>
                <a:cs typeface="Roboto"/>
                <a:sym typeface="Roboto"/>
              </a:rPr>
              <a:t>reaffirmed</a:t>
            </a:r>
            <a:r>
              <a:rPr lang="fr" sz="1200" dirty="0">
                <a:solidFill>
                  <a:srgbClr val="283967"/>
                </a:solidFill>
                <a:latin typeface="Roboto"/>
                <a:ea typeface="Roboto"/>
                <a:cs typeface="Roboto"/>
                <a:sym typeface="Roboto"/>
              </a:rPr>
              <a:t> in 2022 </a:t>
            </a:r>
            <a:r>
              <a:rPr lang="fr" sz="1200" dirty="0" err="1">
                <a:solidFill>
                  <a:srgbClr val="283967"/>
                </a:solidFill>
                <a:latin typeface="Roboto"/>
                <a:ea typeface="Roboto"/>
                <a:cs typeface="Roboto"/>
                <a:sym typeface="Roboto"/>
              </a:rPr>
              <a:t>during</a:t>
            </a:r>
            <a:r>
              <a:rPr lang="fr" sz="1200" dirty="0">
                <a:solidFill>
                  <a:srgbClr val="283967"/>
                </a:solidFill>
                <a:latin typeface="Roboto"/>
                <a:ea typeface="Roboto"/>
                <a:cs typeface="Roboto"/>
                <a:sym typeface="Roboto"/>
              </a:rPr>
              <a:t> the </a:t>
            </a:r>
            <a:r>
              <a:rPr lang="fr" sz="1200" b="1" dirty="0">
                <a:solidFill>
                  <a:srgbClr val="283967"/>
                </a:solidFill>
                <a:latin typeface="Roboto"/>
                <a:ea typeface="Roboto"/>
                <a:cs typeface="Roboto"/>
                <a:sym typeface="Roboto"/>
              </a:rPr>
              <a:t>COP15</a:t>
            </a:r>
            <a:r>
              <a:rPr lang="fr" sz="1200" dirty="0">
                <a:solidFill>
                  <a:srgbClr val="283967"/>
                </a:solidFill>
                <a:latin typeface="Roboto"/>
                <a:ea typeface="Roboto"/>
                <a:cs typeface="Roboto"/>
                <a:sym typeface="Roboto"/>
              </a:rPr>
              <a:t> of the </a:t>
            </a:r>
            <a:r>
              <a:rPr lang="fr" sz="1200" b="1" dirty="0">
                <a:solidFill>
                  <a:srgbClr val="283967"/>
                </a:solidFill>
                <a:latin typeface="Roboto"/>
                <a:ea typeface="Roboto"/>
                <a:cs typeface="Roboto"/>
                <a:sym typeface="Roboto"/>
              </a:rPr>
              <a:t>CBD</a:t>
            </a:r>
            <a:r>
              <a:rPr lang="fr" sz="1200" dirty="0">
                <a:solidFill>
                  <a:srgbClr val="283967"/>
                </a:solidFill>
                <a:latin typeface="Roboto"/>
                <a:ea typeface="Roboto"/>
                <a:cs typeface="Roboto"/>
                <a:sym typeface="Roboto"/>
              </a:rPr>
              <a:t>.</a:t>
            </a:r>
            <a:endParaRPr sz="1200" b="1" dirty="0">
              <a:solidFill>
                <a:srgbClr val="283967"/>
              </a:solidFill>
              <a:latin typeface="Roboto"/>
              <a:ea typeface="Roboto"/>
              <a:cs typeface="Roboto"/>
              <a:sym typeface="Roboto"/>
            </a:endParaRPr>
          </a:p>
          <a:p>
            <a:pPr marL="0" lvl="0" indent="0" algn="l" rtl="0">
              <a:lnSpc>
                <a:spcPct val="107916"/>
              </a:lnSpc>
              <a:spcBef>
                <a:spcPts val="1200"/>
              </a:spcBef>
              <a:spcAft>
                <a:spcPts val="0"/>
              </a:spcAft>
              <a:buNone/>
            </a:pPr>
            <a:endParaRPr sz="1200" dirty="0">
              <a:solidFill>
                <a:srgbClr val="283967"/>
              </a:solidFill>
              <a:latin typeface="Aptos"/>
              <a:ea typeface="Aptos"/>
              <a:cs typeface="Aptos"/>
              <a:sym typeface="Aptos"/>
            </a:endParaRPr>
          </a:p>
          <a:p>
            <a:pPr marL="0" lvl="0" indent="0" algn="l" rtl="0">
              <a:lnSpc>
                <a:spcPct val="107916"/>
              </a:lnSpc>
              <a:spcBef>
                <a:spcPts val="0"/>
              </a:spcBef>
              <a:spcAft>
                <a:spcPts val="0"/>
              </a:spcAft>
              <a:buNone/>
            </a:pPr>
            <a:endParaRPr dirty="0">
              <a:solidFill>
                <a:srgbClr val="283967"/>
              </a:solidFill>
            </a:endParaRPr>
          </a:p>
        </p:txBody>
      </p:sp>
      <p:sp>
        <p:nvSpPr>
          <p:cNvPr id="400" name="Google Shape;400;p29"/>
          <p:cNvSpPr/>
          <p:nvPr/>
        </p:nvSpPr>
        <p:spPr>
          <a:xfrm>
            <a:off x="1444250" y="1442263"/>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1" name="Google Shape;401;p29"/>
          <p:cNvSpPr/>
          <p:nvPr/>
        </p:nvSpPr>
        <p:spPr>
          <a:xfrm>
            <a:off x="1611650" y="1539963"/>
            <a:ext cx="19800" cy="7653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2" name="Google Shape;402;p29"/>
          <p:cNvSpPr/>
          <p:nvPr/>
        </p:nvSpPr>
        <p:spPr>
          <a:xfrm rot="-5400000">
            <a:off x="5216150" y="-1299150"/>
            <a:ext cx="19800" cy="71892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3" name="Google Shape;403;p29"/>
          <p:cNvSpPr txBox="1"/>
          <p:nvPr/>
        </p:nvSpPr>
        <p:spPr>
          <a:xfrm>
            <a:off x="533200" y="3035563"/>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i="1">
                <a:solidFill>
                  <a:srgbClr val="283967"/>
                </a:solidFill>
                <a:latin typeface="Roboto"/>
                <a:ea typeface="Roboto"/>
                <a:cs typeface="Roboto"/>
                <a:sym typeface="Roboto"/>
              </a:rPr>
              <a:t>Precautions :</a:t>
            </a:r>
            <a:endParaRPr b="1" i="1">
              <a:solidFill>
                <a:srgbClr val="283967"/>
              </a:solidFill>
              <a:latin typeface="Roboto"/>
              <a:ea typeface="Roboto"/>
              <a:cs typeface="Roboto"/>
              <a:sym typeface="Roboto"/>
            </a:endParaRPr>
          </a:p>
        </p:txBody>
      </p:sp>
      <p:sp>
        <p:nvSpPr>
          <p:cNvPr id="404" name="Google Shape;404;p29"/>
          <p:cNvSpPr txBox="1"/>
          <p:nvPr/>
        </p:nvSpPr>
        <p:spPr>
          <a:xfrm>
            <a:off x="1833650" y="3250261"/>
            <a:ext cx="71199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sz="1200" dirty="0">
                <a:solidFill>
                  <a:srgbClr val="273B69"/>
                </a:solidFill>
                <a:latin typeface="Roboto"/>
                <a:ea typeface="Roboto"/>
                <a:cs typeface="Roboto"/>
                <a:sym typeface="Roboto"/>
              </a:rPr>
              <a:t>The </a:t>
            </a:r>
            <a:r>
              <a:rPr lang="fr" sz="1200" dirty="0" err="1">
                <a:solidFill>
                  <a:srgbClr val="273B69"/>
                </a:solidFill>
                <a:latin typeface="Roboto"/>
                <a:ea typeface="Roboto"/>
                <a:cs typeface="Roboto"/>
                <a:sym typeface="Roboto"/>
              </a:rPr>
              <a:t>actual</a:t>
            </a:r>
            <a:r>
              <a:rPr lang="fr" sz="1200" dirty="0">
                <a:solidFill>
                  <a:srgbClr val="273B69"/>
                </a:solidFill>
                <a:latin typeface="Roboto"/>
                <a:ea typeface="Roboto"/>
                <a:cs typeface="Roboto"/>
                <a:sym typeface="Roboto"/>
              </a:rPr>
              <a:t> area of</a:t>
            </a:r>
            <a:r>
              <a:rPr lang="fr" sz="1200" b="1" dirty="0">
                <a:solidFill>
                  <a:srgbClr val="273B69"/>
                </a:solidFill>
                <a:latin typeface="Roboto"/>
                <a:ea typeface="Roboto"/>
                <a:cs typeface="Roboto"/>
                <a:sym typeface="Roboto"/>
              </a:rPr>
              <a:t> </a:t>
            </a:r>
            <a:r>
              <a:rPr lang="fr" sz="1200" b="1" dirty="0" err="1">
                <a:solidFill>
                  <a:srgbClr val="273B69"/>
                </a:solidFill>
                <a:latin typeface="Roboto"/>
                <a:ea typeface="Roboto"/>
                <a:cs typeface="Roboto"/>
                <a:sym typeface="Roboto"/>
              </a:rPr>
              <a:t>MPAs</a:t>
            </a:r>
            <a:r>
              <a:rPr lang="fr" sz="1200" dirty="0">
                <a:solidFill>
                  <a:srgbClr val="273B69"/>
                </a:solidFill>
                <a:latin typeface="Roboto"/>
                <a:ea typeface="Roboto"/>
                <a:cs typeface="Roboto"/>
                <a:sym typeface="Roboto"/>
              </a:rPr>
              <a:t> varies </a:t>
            </a:r>
            <a:r>
              <a:rPr lang="fr" sz="1200" dirty="0" err="1">
                <a:solidFill>
                  <a:srgbClr val="273B69"/>
                </a:solidFill>
                <a:latin typeface="Roboto"/>
                <a:ea typeface="Roboto"/>
                <a:cs typeface="Roboto"/>
                <a:sym typeface="Roboto"/>
              </a:rPr>
              <a:t>according</a:t>
            </a:r>
            <a:r>
              <a:rPr lang="fr" sz="1200" dirty="0">
                <a:solidFill>
                  <a:srgbClr val="273B69"/>
                </a:solidFill>
                <a:latin typeface="Roboto"/>
                <a:ea typeface="Roboto"/>
                <a:cs typeface="Roboto"/>
                <a:sym typeface="Roboto"/>
              </a:rPr>
              <a:t> to </a:t>
            </a:r>
            <a:r>
              <a:rPr lang="fr" sz="1200" dirty="0" err="1">
                <a:solidFill>
                  <a:srgbClr val="273B69"/>
                </a:solidFill>
                <a:latin typeface="Roboto"/>
                <a:ea typeface="Roboto"/>
                <a:cs typeface="Roboto"/>
                <a:sym typeface="Roboto"/>
              </a:rPr>
              <a:t>several</a:t>
            </a:r>
            <a:r>
              <a:rPr lang="fr" sz="1200" dirty="0">
                <a:solidFill>
                  <a:srgbClr val="273B69"/>
                </a:solidFill>
                <a:latin typeface="Roboto"/>
                <a:ea typeface="Roboto"/>
                <a:cs typeface="Roboto"/>
                <a:sym typeface="Roboto"/>
              </a:rPr>
              <a:t> </a:t>
            </a:r>
            <a:r>
              <a:rPr lang="fr" sz="1200" dirty="0" err="1">
                <a:solidFill>
                  <a:srgbClr val="273B69"/>
                </a:solidFill>
                <a:latin typeface="Roboto"/>
                <a:ea typeface="Roboto"/>
                <a:cs typeface="Roboto"/>
                <a:sym typeface="Roboto"/>
              </a:rPr>
              <a:t>factors</a:t>
            </a:r>
            <a:r>
              <a:rPr lang="fr" sz="1200" dirty="0">
                <a:solidFill>
                  <a:srgbClr val="273B69"/>
                </a:solidFill>
                <a:latin typeface="Roboto"/>
                <a:ea typeface="Roboto"/>
                <a:cs typeface="Roboto"/>
                <a:sym typeface="Roboto"/>
              </a:rPr>
              <a:t>: </a:t>
            </a:r>
            <a:r>
              <a:rPr lang="fr" sz="1200" b="1" dirty="0">
                <a:solidFill>
                  <a:srgbClr val="273B69"/>
                </a:solidFill>
                <a:latin typeface="Roboto"/>
                <a:ea typeface="Roboto"/>
                <a:cs typeface="Roboto"/>
                <a:sym typeface="Roboto"/>
              </a:rPr>
              <a:t>the </a:t>
            </a:r>
            <a:r>
              <a:rPr lang="fr" sz="1200" b="1" dirty="0" err="1">
                <a:solidFill>
                  <a:srgbClr val="273B69"/>
                </a:solidFill>
                <a:latin typeface="Roboto"/>
                <a:ea typeface="Roboto"/>
                <a:cs typeface="Roboto"/>
                <a:sym typeface="Roboto"/>
              </a:rPr>
              <a:t>delineation</a:t>
            </a:r>
            <a:r>
              <a:rPr lang="fr" sz="1200" b="1" dirty="0">
                <a:solidFill>
                  <a:srgbClr val="273B69"/>
                </a:solidFill>
                <a:latin typeface="Roboto"/>
                <a:ea typeface="Roboto"/>
                <a:cs typeface="Roboto"/>
                <a:sym typeface="Roboto"/>
              </a:rPr>
              <a:t> of </a:t>
            </a:r>
            <a:r>
              <a:rPr lang="fr" sz="1200" b="1" dirty="0" err="1">
                <a:solidFill>
                  <a:srgbClr val="273B69"/>
                </a:solidFill>
                <a:latin typeface="Roboto"/>
                <a:ea typeface="Roboto"/>
                <a:cs typeface="Roboto"/>
                <a:sym typeface="Roboto"/>
              </a:rPr>
              <a:t>its</a:t>
            </a:r>
            <a:r>
              <a:rPr lang="fr" sz="1200" b="1" dirty="0">
                <a:solidFill>
                  <a:srgbClr val="273B69"/>
                </a:solidFill>
                <a:latin typeface="Roboto"/>
                <a:ea typeface="Roboto"/>
                <a:cs typeface="Roboto"/>
                <a:sym typeface="Roboto"/>
              </a:rPr>
              <a:t> </a:t>
            </a:r>
            <a:r>
              <a:rPr lang="fr" sz="1200" b="1" dirty="0" err="1">
                <a:solidFill>
                  <a:srgbClr val="273B69"/>
                </a:solidFill>
                <a:latin typeface="Roboto"/>
                <a:ea typeface="Roboto"/>
                <a:cs typeface="Roboto"/>
                <a:sym typeface="Roboto"/>
              </a:rPr>
              <a:t>associated</a:t>
            </a:r>
            <a:r>
              <a:rPr lang="fr" sz="1200" b="1" dirty="0">
                <a:solidFill>
                  <a:srgbClr val="273B69"/>
                </a:solidFill>
                <a:latin typeface="Roboto"/>
                <a:ea typeface="Roboto"/>
                <a:cs typeface="Roboto"/>
                <a:sym typeface="Roboto"/>
              </a:rPr>
              <a:t> </a:t>
            </a:r>
            <a:r>
              <a:rPr lang="fr" sz="1200" b="1" dirty="0" err="1">
                <a:solidFill>
                  <a:srgbClr val="273B69"/>
                </a:solidFill>
                <a:latin typeface="Roboto"/>
                <a:ea typeface="Roboto"/>
                <a:cs typeface="Roboto"/>
                <a:sym typeface="Roboto"/>
              </a:rPr>
              <a:t>perimeter</a:t>
            </a:r>
            <a:r>
              <a:rPr lang="fr" sz="1200" b="1" dirty="0">
                <a:solidFill>
                  <a:srgbClr val="273B69"/>
                </a:solidFill>
                <a:latin typeface="Roboto"/>
                <a:ea typeface="Roboto"/>
                <a:cs typeface="Roboto"/>
                <a:sym typeface="Roboto"/>
              </a:rPr>
              <a:t>, </a:t>
            </a:r>
            <a:r>
              <a:rPr lang="fr" sz="1200" b="1" dirty="0" err="1">
                <a:solidFill>
                  <a:srgbClr val="273B69"/>
                </a:solidFill>
                <a:latin typeface="Roboto"/>
                <a:ea typeface="Roboto"/>
                <a:cs typeface="Roboto"/>
                <a:sym typeface="Roboto"/>
              </a:rPr>
              <a:t>its</a:t>
            </a:r>
            <a:r>
              <a:rPr lang="fr" sz="1200" b="1" dirty="0">
                <a:solidFill>
                  <a:srgbClr val="273B69"/>
                </a:solidFill>
                <a:latin typeface="Roboto"/>
                <a:ea typeface="Roboto"/>
                <a:cs typeface="Roboto"/>
                <a:sym typeface="Roboto"/>
              </a:rPr>
              <a:t> conservation </a:t>
            </a:r>
            <a:r>
              <a:rPr lang="fr" sz="1200" b="1" dirty="0" err="1">
                <a:solidFill>
                  <a:srgbClr val="273B69"/>
                </a:solidFill>
                <a:latin typeface="Roboto"/>
                <a:ea typeface="Roboto"/>
                <a:cs typeface="Roboto"/>
                <a:sym typeface="Roboto"/>
              </a:rPr>
              <a:t>status</a:t>
            </a:r>
            <a:r>
              <a:rPr lang="fr" sz="1200" b="1" dirty="0">
                <a:solidFill>
                  <a:srgbClr val="273B69"/>
                </a:solidFill>
                <a:latin typeface="Roboto"/>
                <a:ea typeface="Roboto"/>
                <a:cs typeface="Roboto"/>
                <a:sym typeface="Roboto"/>
              </a:rPr>
              <a:t>, </a:t>
            </a:r>
            <a:r>
              <a:rPr lang="fr" sz="1200" b="1" dirty="0" err="1">
                <a:solidFill>
                  <a:srgbClr val="273B69"/>
                </a:solidFill>
                <a:latin typeface="Roboto"/>
                <a:ea typeface="Roboto"/>
                <a:cs typeface="Roboto"/>
                <a:sym typeface="Roboto"/>
              </a:rPr>
              <a:t>its</a:t>
            </a:r>
            <a:r>
              <a:rPr lang="fr" sz="1200" b="1" dirty="0">
                <a:solidFill>
                  <a:srgbClr val="273B69"/>
                </a:solidFill>
                <a:latin typeface="Roboto"/>
                <a:ea typeface="Roboto"/>
                <a:cs typeface="Roboto"/>
                <a:sym typeface="Roboto"/>
              </a:rPr>
              <a:t> administrative </a:t>
            </a:r>
            <a:r>
              <a:rPr lang="fr" sz="1200" b="1" dirty="0" err="1">
                <a:solidFill>
                  <a:srgbClr val="273B69"/>
                </a:solidFill>
                <a:latin typeface="Roboto"/>
                <a:ea typeface="Roboto"/>
                <a:cs typeface="Roboto"/>
                <a:sym typeface="Roboto"/>
              </a:rPr>
              <a:t>boundaries</a:t>
            </a:r>
            <a:r>
              <a:rPr lang="fr" sz="1200" b="1" dirty="0">
                <a:solidFill>
                  <a:srgbClr val="273B69"/>
                </a:solidFill>
                <a:latin typeface="Roboto"/>
                <a:ea typeface="Roboto"/>
                <a:cs typeface="Roboto"/>
                <a:sym typeface="Roboto"/>
              </a:rPr>
              <a:t>, or the variations in the </a:t>
            </a:r>
            <a:r>
              <a:rPr lang="fr" sz="1200" b="1" dirty="0" err="1">
                <a:solidFill>
                  <a:srgbClr val="273B69"/>
                </a:solidFill>
                <a:latin typeface="Roboto"/>
                <a:ea typeface="Roboto"/>
                <a:cs typeface="Roboto"/>
                <a:sym typeface="Roboto"/>
              </a:rPr>
              <a:t>coastline</a:t>
            </a:r>
            <a:r>
              <a:rPr lang="fr" sz="1200" b="1" dirty="0">
                <a:solidFill>
                  <a:srgbClr val="273B69"/>
                </a:solidFill>
                <a:latin typeface="Roboto"/>
                <a:ea typeface="Roboto"/>
                <a:cs typeface="Roboto"/>
                <a:sym typeface="Roboto"/>
              </a:rPr>
              <a:t>.</a:t>
            </a:r>
            <a:endParaRPr sz="1200" b="1" dirty="0">
              <a:solidFill>
                <a:srgbClr val="273B69"/>
              </a:solidFill>
              <a:latin typeface="Roboto"/>
              <a:ea typeface="Roboto"/>
              <a:cs typeface="Roboto"/>
              <a:sym typeface="Roboto"/>
            </a:endParaRPr>
          </a:p>
        </p:txBody>
      </p:sp>
      <p:sp>
        <p:nvSpPr>
          <p:cNvPr id="405" name="Google Shape;405;p29"/>
          <p:cNvSpPr/>
          <p:nvPr/>
        </p:nvSpPr>
        <p:spPr>
          <a:xfrm>
            <a:off x="1444250" y="3478188"/>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6" name="Google Shape;406;p29"/>
          <p:cNvSpPr/>
          <p:nvPr/>
        </p:nvSpPr>
        <p:spPr>
          <a:xfrm>
            <a:off x="1611650" y="3630538"/>
            <a:ext cx="19800" cy="3036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7" name="Google Shape;407;p29"/>
          <p:cNvSpPr/>
          <p:nvPr/>
        </p:nvSpPr>
        <p:spPr>
          <a:xfrm rot="-5400000">
            <a:off x="5228000" y="297975"/>
            <a:ext cx="19800" cy="72525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8" name="Google Shape;408;p29"/>
          <p:cNvSpPr/>
          <p:nvPr/>
        </p:nvSpPr>
        <p:spPr>
          <a:xfrm rot="5400000" flipH="1">
            <a:off x="463150" y="1110111"/>
            <a:ext cx="1401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9" name="Google Shape;409;p29"/>
          <p:cNvSpPr/>
          <p:nvPr/>
        </p:nvSpPr>
        <p:spPr>
          <a:xfrm rot="5400000" flipH="1">
            <a:off x="453250" y="3210311"/>
            <a:ext cx="1401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0" name="Google Shape;410;p29"/>
          <p:cNvSpPr txBox="1"/>
          <p:nvPr/>
        </p:nvSpPr>
        <p:spPr>
          <a:xfrm>
            <a:off x="1871750" y="4061463"/>
            <a:ext cx="7119900" cy="7680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fr" sz="1200" dirty="0">
                <a:solidFill>
                  <a:srgbClr val="283967"/>
                </a:solidFill>
                <a:latin typeface="Aptos"/>
                <a:ea typeface="Aptos"/>
                <a:cs typeface="Aptos"/>
                <a:sym typeface="Aptos"/>
              </a:rPr>
              <a:t>Plan Bleu has </a:t>
            </a:r>
            <a:r>
              <a:rPr lang="fr" sz="1200" dirty="0" err="1">
                <a:solidFill>
                  <a:srgbClr val="283967"/>
                </a:solidFill>
                <a:latin typeface="Aptos"/>
                <a:ea typeface="Aptos"/>
                <a:cs typeface="Aptos"/>
                <a:sym typeface="Aptos"/>
              </a:rPr>
              <a:t>chosen</a:t>
            </a:r>
            <a:r>
              <a:rPr lang="fr" sz="1200" dirty="0">
                <a:solidFill>
                  <a:srgbClr val="283967"/>
                </a:solidFill>
                <a:latin typeface="Aptos"/>
                <a:ea typeface="Aptos"/>
                <a:cs typeface="Aptos"/>
                <a:sym typeface="Aptos"/>
              </a:rPr>
              <a:t> to </a:t>
            </a:r>
            <a:r>
              <a:rPr lang="fr" sz="1200" dirty="0" err="1">
                <a:solidFill>
                  <a:srgbClr val="283967"/>
                </a:solidFill>
                <a:latin typeface="Aptos"/>
                <a:ea typeface="Aptos"/>
                <a:cs typeface="Aptos"/>
                <a:sym typeface="Aptos"/>
              </a:rPr>
              <a:t>represent</a:t>
            </a:r>
            <a:r>
              <a:rPr lang="fr" sz="1200" dirty="0">
                <a:solidFill>
                  <a:srgbClr val="283967"/>
                </a:solidFill>
                <a:latin typeface="Aptos"/>
                <a:ea typeface="Aptos"/>
                <a:cs typeface="Aptos"/>
                <a:sym typeface="Aptos"/>
              </a:rPr>
              <a:t> </a:t>
            </a:r>
            <a:r>
              <a:rPr lang="fr" sz="1200" b="1" dirty="0">
                <a:solidFill>
                  <a:srgbClr val="283967"/>
                </a:solidFill>
                <a:latin typeface="Aptos"/>
                <a:ea typeface="Aptos"/>
                <a:cs typeface="Aptos"/>
                <a:sym typeface="Aptos"/>
              </a:rPr>
              <a:t>the percentage of </a:t>
            </a:r>
            <a:r>
              <a:rPr lang="fr" sz="1200" b="1" dirty="0" err="1">
                <a:solidFill>
                  <a:srgbClr val="283967"/>
                </a:solidFill>
                <a:latin typeface="Aptos"/>
                <a:ea typeface="Aptos"/>
                <a:cs typeface="Aptos"/>
                <a:sym typeface="Aptos"/>
              </a:rPr>
              <a:t>coverage</a:t>
            </a:r>
            <a:r>
              <a:rPr lang="fr" sz="1200" b="1" dirty="0">
                <a:solidFill>
                  <a:srgbClr val="283967"/>
                </a:solidFill>
                <a:latin typeface="Aptos"/>
                <a:ea typeface="Aptos"/>
                <a:cs typeface="Aptos"/>
                <a:sym typeface="Aptos"/>
              </a:rPr>
              <a:t> (total area) of </a:t>
            </a:r>
            <a:r>
              <a:rPr lang="fr" sz="1200" b="1" dirty="0" err="1">
                <a:solidFill>
                  <a:srgbClr val="283967"/>
                </a:solidFill>
                <a:latin typeface="Aptos"/>
                <a:ea typeface="Aptos"/>
                <a:cs typeface="Aptos"/>
                <a:sym typeface="Aptos"/>
              </a:rPr>
              <a:t>MPAs</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excluding</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unreported</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MPAs</a:t>
            </a:r>
            <a:r>
              <a:rPr lang="fr" sz="1200" b="1" dirty="0">
                <a:solidFill>
                  <a:srgbClr val="283967"/>
                </a:solidFill>
                <a:latin typeface="Aptos"/>
                <a:ea typeface="Aptos"/>
                <a:cs typeface="Aptos"/>
                <a:sym typeface="Aptos"/>
              </a:rPr>
              <a:t> by the data provider and </a:t>
            </a:r>
            <a:r>
              <a:rPr lang="fr" sz="1200" b="1" dirty="0" err="1">
                <a:solidFill>
                  <a:srgbClr val="283967"/>
                </a:solidFill>
                <a:latin typeface="Aptos"/>
                <a:ea typeface="Aptos"/>
                <a:cs typeface="Aptos"/>
                <a:sym typeface="Aptos"/>
              </a:rPr>
              <a:t>MPAs</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shared</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between</a:t>
            </a:r>
            <a:r>
              <a:rPr lang="fr" sz="1200" b="1" dirty="0">
                <a:solidFill>
                  <a:srgbClr val="283967"/>
                </a:solidFill>
                <a:latin typeface="Aptos"/>
                <a:ea typeface="Aptos"/>
                <a:cs typeface="Aptos"/>
                <a:sym typeface="Aptos"/>
              </a:rPr>
              <a:t> states, </a:t>
            </a:r>
            <a:r>
              <a:rPr lang="fr" sz="1200" b="1" dirty="0" err="1">
                <a:solidFill>
                  <a:srgbClr val="283967"/>
                </a:solidFill>
                <a:latin typeface="Aptos"/>
                <a:ea typeface="Aptos"/>
                <a:cs typeface="Aptos"/>
                <a:sym typeface="Aptos"/>
              </a:rPr>
              <a:t>regions</a:t>
            </a:r>
            <a:r>
              <a:rPr lang="fr" sz="1200" b="1" dirty="0">
                <a:solidFill>
                  <a:srgbClr val="283967"/>
                </a:solidFill>
                <a:latin typeface="Aptos"/>
                <a:ea typeface="Aptos"/>
                <a:cs typeface="Aptos"/>
                <a:sym typeface="Aptos"/>
              </a:rPr>
              <a:t>, or </a:t>
            </a:r>
            <a:r>
              <a:rPr lang="fr" sz="1200" b="1" dirty="0" err="1">
                <a:solidFill>
                  <a:srgbClr val="283967"/>
                </a:solidFill>
                <a:latin typeface="Aptos"/>
                <a:ea typeface="Aptos"/>
                <a:cs typeface="Aptos"/>
                <a:sym typeface="Aptos"/>
              </a:rPr>
              <a:t>municipalities</a:t>
            </a:r>
            <a:r>
              <a:rPr lang="fr" sz="1200" b="1" dirty="0">
                <a:solidFill>
                  <a:srgbClr val="283967"/>
                </a:solidFill>
                <a:latin typeface="Aptos"/>
                <a:ea typeface="Aptos"/>
                <a:cs typeface="Aptos"/>
                <a:sym typeface="Aptos"/>
              </a:rPr>
              <a:t>: double </a:t>
            </a:r>
            <a:r>
              <a:rPr lang="fr" sz="1200" b="1" dirty="0" err="1">
                <a:solidFill>
                  <a:srgbClr val="283967"/>
                </a:solidFill>
                <a:latin typeface="Aptos"/>
                <a:ea typeface="Aptos"/>
                <a:cs typeface="Aptos"/>
                <a:sym typeface="Aptos"/>
              </a:rPr>
              <a:t>counting</a:t>
            </a:r>
            <a:r>
              <a:rPr lang="fr" sz="1200" b="1" dirty="0">
                <a:solidFill>
                  <a:srgbClr val="283967"/>
                </a:solidFill>
                <a:latin typeface="Aptos"/>
                <a:ea typeface="Aptos"/>
                <a:cs typeface="Aptos"/>
                <a:sym typeface="Aptos"/>
              </a:rPr>
              <a:t>) </a:t>
            </a:r>
            <a:r>
              <a:rPr lang="fr" sz="1200" b="1" dirty="0" err="1">
                <a:solidFill>
                  <a:srgbClr val="283967"/>
                </a:solidFill>
                <a:latin typeface="Aptos"/>
                <a:ea typeface="Aptos"/>
                <a:cs typeface="Aptos"/>
                <a:sym typeface="Aptos"/>
              </a:rPr>
              <a:t>from</a:t>
            </a:r>
            <a:r>
              <a:rPr lang="fr" sz="1200" b="1" dirty="0">
                <a:solidFill>
                  <a:srgbClr val="283967"/>
                </a:solidFill>
                <a:latin typeface="Aptos"/>
                <a:ea typeface="Aptos"/>
                <a:cs typeface="Aptos"/>
                <a:sym typeface="Aptos"/>
              </a:rPr>
              <a:t> 1990 to 2020.</a:t>
            </a:r>
            <a:endParaRPr b="1" dirty="0">
              <a:solidFill>
                <a:srgbClr val="283967"/>
              </a:solidFill>
            </a:endParaRPr>
          </a:p>
        </p:txBody>
      </p:sp>
      <p:sp>
        <p:nvSpPr>
          <p:cNvPr id="411" name="Google Shape;411;p29"/>
          <p:cNvSpPr txBox="1"/>
          <p:nvPr/>
        </p:nvSpPr>
        <p:spPr>
          <a:xfrm>
            <a:off x="1798850" y="2334739"/>
            <a:ext cx="75249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1200"/>
              </a:spcBef>
              <a:spcAft>
                <a:spcPts val="1200"/>
              </a:spcAft>
              <a:buNone/>
            </a:pPr>
            <a:r>
              <a:rPr lang="fr" sz="1200" dirty="0" err="1">
                <a:solidFill>
                  <a:srgbClr val="283967"/>
                </a:solidFill>
                <a:latin typeface="Aptos"/>
                <a:ea typeface="Aptos"/>
                <a:cs typeface="Aptos"/>
                <a:sym typeface="Aptos"/>
              </a:rPr>
              <a:t>Additionally</a:t>
            </a:r>
            <a:r>
              <a:rPr lang="fr" sz="1200" dirty="0">
                <a:solidFill>
                  <a:srgbClr val="283967"/>
                </a:solidFill>
                <a:latin typeface="Aptos"/>
                <a:ea typeface="Aptos"/>
                <a:cs typeface="Aptos"/>
                <a:sym typeface="Aptos"/>
              </a:rPr>
              <a:t>, </a:t>
            </a:r>
            <a:r>
              <a:rPr lang="fr" sz="1200" b="1" dirty="0">
                <a:solidFill>
                  <a:srgbClr val="283967"/>
                </a:solidFill>
                <a:latin typeface="Aptos"/>
                <a:ea typeface="Aptos"/>
                <a:cs typeface="Aptos"/>
                <a:sym typeface="Aptos"/>
              </a:rPr>
              <a:t>94%</a:t>
            </a:r>
            <a:r>
              <a:rPr lang="fr" sz="1200" dirty="0">
                <a:solidFill>
                  <a:srgbClr val="283967"/>
                </a:solidFill>
                <a:latin typeface="Aptos"/>
                <a:ea typeface="Aptos"/>
                <a:cs typeface="Aptos"/>
                <a:sym typeface="Aptos"/>
              </a:rPr>
              <a:t> of the </a:t>
            </a:r>
            <a:r>
              <a:rPr lang="fr" sz="1200" dirty="0" err="1">
                <a:solidFill>
                  <a:srgbClr val="283967"/>
                </a:solidFill>
                <a:latin typeface="Aptos"/>
                <a:ea typeface="Aptos"/>
                <a:cs typeface="Aptos"/>
                <a:sym typeface="Aptos"/>
              </a:rPr>
              <a:t>protected</a:t>
            </a:r>
            <a:r>
              <a:rPr lang="fr" sz="1200" dirty="0">
                <a:solidFill>
                  <a:srgbClr val="283967"/>
                </a:solidFill>
                <a:latin typeface="Aptos"/>
                <a:ea typeface="Aptos"/>
                <a:cs typeface="Aptos"/>
                <a:sym typeface="Aptos"/>
              </a:rPr>
              <a:t> sites are </a:t>
            </a:r>
            <a:r>
              <a:rPr lang="fr" sz="1200" dirty="0" err="1">
                <a:solidFill>
                  <a:srgbClr val="283967"/>
                </a:solidFill>
                <a:latin typeface="Aptos"/>
                <a:ea typeface="Aptos"/>
                <a:cs typeface="Aptos"/>
                <a:sym typeface="Aptos"/>
              </a:rPr>
              <a:t>located</a:t>
            </a:r>
            <a:r>
              <a:rPr lang="fr" sz="1200" dirty="0">
                <a:solidFill>
                  <a:srgbClr val="283967"/>
                </a:solidFill>
                <a:latin typeface="Aptos"/>
                <a:ea typeface="Aptos"/>
                <a:cs typeface="Aptos"/>
                <a:sym typeface="Aptos"/>
              </a:rPr>
              <a:t> in the </a:t>
            </a:r>
            <a:r>
              <a:rPr lang="fr" sz="1200" b="1" dirty="0" err="1">
                <a:solidFill>
                  <a:srgbClr val="283967"/>
                </a:solidFill>
                <a:latin typeface="Aptos"/>
                <a:ea typeface="Aptos"/>
                <a:cs typeface="Aptos"/>
                <a:sym typeface="Aptos"/>
              </a:rPr>
              <a:t>northern</a:t>
            </a:r>
            <a:r>
              <a:rPr lang="fr" sz="1200" b="1" dirty="0">
                <a:solidFill>
                  <a:srgbClr val="283967"/>
                </a:solidFill>
                <a:latin typeface="Aptos"/>
                <a:ea typeface="Aptos"/>
                <a:cs typeface="Aptos"/>
                <a:sym typeface="Aptos"/>
              </a:rPr>
              <a:t> part</a:t>
            </a:r>
            <a:r>
              <a:rPr lang="fr" sz="1200" dirty="0">
                <a:solidFill>
                  <a:srgbClr val="283967"/>
                </a:solidFill>
                <a:latin typeface="Aptos"/>
                <a:ea typeface="Aptos"/>
                <a:cs typeface="Aptos"/>
                <a:sym typeface="Aptos"/>
              </a:rPr>
              <a:t> of the </a:t>
            </a:r>
            <a:r>
              <a:rPr lang="fr" sz="1200" dirty="0" err="1">
                <a:solidFill>
                  <a:srgbClr val="283967"/>
                </a:solidFill>
                <a:latin typeface="Aptos"/>
                <a:ea typeface="Aptos"/>
                <a:cs typeface="Aptos"/>
                <a:sym typeface="Aptos"/>
              </a:rPr>
              <a:t>Mediterranean</a:t>
            </a:r>
            <a:r>
              <a:rPr lang="fr" sz="1200" dirty="0">
                <a:solidFill>
                  <a:srgbClr val="283967"/>
                </a:solidFill>
                <a:latin typeface="Aptos"/>
                <a:ea typeface="Aptos"/>
                <a:cs typeface="Aptos"/>
                <a:sym typeface="Aptos"/>
              </a:rPr>
              <a:t>. </a:t>
            </a:r>
            <a:r>
              <a:rPr lang="fr" sz="1200" dirty="0" err="1">
                <a:solidFill>
                  <a:srgbClr val="283967"/>
                </a:solidFill>
                <a:latin typeface="Aptos"/>
                <a:ea typeface="Aptos"/>
                <a:cs typeface="Aptos"/>
                <a:sym typeface="Aptos"/>
              </a:rPr>
              <a:t>Furthermore</a:t>
            </a:r>
            <a:r>
              <a:rPr lang="fr" sz="1200" dirty="0">
                <a:solidFill>
                  <a:srgbClr val="283967"/>
                </a:solidFill>
                <a:latin typeface="Aptos"/>
                <a:ea typeface="Aptos"/>
                <a:cs typeface="Aptos"/>
                <a:sym typeface="Aptos"/>
              </a:rPr>
              <a:t>, </a:t>
            </a:r>
            <a:r>
              <a:rPr lang="fr" sz="1200" dirty="0" err="1">
                <a:solidFill>
                  <a:srgbClr val="283967"/>
                </a:solidFill>
                <a:latin typeface="Aptos"/>
                <a:ea typeface="Aptos"/>
                <a:cs typeface="Aptos"/>
                <a:sym typeface="Aptos"/>
              </a:rPr>
              <a:t>less</a:t>
            </a:r>
            <a:r>
              <a:rPr lang="fr" sz="1200" dirty="0">
                <a:solidFill>
                  <a:srgbClr val="283967"/>
                </a:solidFill>
                <a:latin typeface="Aptos"/>
                <a:ea typeface="Aptos"/>
                <a:cs typeface="Aptos"/>
                <a:sym typeface="Aptos"/>
              </a:rPr>
              <a:t> </a:t>
            </a:r>
            <a:r>
              <a:rPr lang="fr" sz="1200" dirty="0" err="1">
                <a:solidFill>
                  <a:srgbClr val="283967"/>
                </a:solidFill>
                <a:latin typeface="Aptos"/>
                <a:ea typeface="Aptos"/>
                <a:cs typeface="Aptos"/>
                <a:sym typeface="Aptos"/>
              </a:rPr>
              <a:t>than</a:t>
            </a:r>
            <a:r>
              <a:rPr lang="fr" sz="1200" dirty="0">
                <a:solidFill>
                  <a:srgbClr val="283967"/>
                </a:solidFill>
                <a:latin typeface="Aptos"/>
                <a:ea typeface="Aptos"/>
                <a:cs typeface="Aptos"/>
                <a:sym typeface="Aptos"/>
              </a:rPr>
              <a:t> </a:t>
            </a:r>
            <a:r>
              <a:rPr lang="fr" sz="1200" b="1" dirty="0">
                <a:solidFill>
                  <a:srgbClr val="283967"/>
                </a:solidFill>
                <a:latin typeface="Aptos"/>
                <a:ea typeface="Aptos"/>
                <a:cs typeface="Aptos"/>
                <a:sym typeface="Aptos"/>
              </a:rPr>
              <a:t>0.1% </a:t>
            </a:r>
            <a:r>
              <a:rPr lang="fr" sz="1200" dirty="0">
                <a:solidFill>
                  <a:srgbClr val="283967"/>
                </a:solidFill>
                <a:latin typeface="Aptos"/>
                <a:ea typeface="Aptos"/>
                <a:cs typeface="Aptos"/>
                <a:sym typeface="Aptos"/>
              </a:rPr>
              <a:t>of </a:t>
            </a:r>
            <a:r>
              <a:rPr lang="fr" sz="1200" b="1" dirty="0" err="1">
                <a:solidFill>
                  <a:srgbClr val="283967"/>
                </a:solidFill>
                <a:latin typeface="Aptos"/>
                <a:ea typeface="Aptos"/>
                <a:cs typeface="Aptos"/>
                <a:sym typeface="Aptos"/>
              </a:rPr>
              <a:t>MPAs</a:t>
            </a:r>
            <a:r>
              <a:rPr lang="fr" sz="1200" dirty="0">
                <a:solidFill>
                  <a:srgbClr val="283967"/>
                </a:solidFill>
                <a:latin typeface="Aptos"/>
                <a:ea typeface="Aptos"/>
                <a:cs typeface="Aptos"/>
                <a:sym typeface="Aptos"/>
              </a:rPr>
              <a:t> </a:t>
            </a:r>
            <a:r>
              <a:rPr lang="fr" sz="1200" dirty="0" err="1">
                <a:solidFill>
                  <a:srgbClr val="283967"/>
                </a:solidFill>
                <a:latin typeface="Aptos"/>
                <a:ea typeface="Aptos"/>
                <a:cs typeface="Aptos"/>
                <a:sym typeface="Aptos"/>
              </a:rPr>
              <a:t>benefit</a:t>
            </a:r>
            <a:r>
              <a:rPr lang="fr" sz="1200" dirty="0">
                <a:solidFill>
                  <a:srgbClr val="283967"/>
                </a:solidFill>
                <a:latin typeface="Aptos"/>
                <a:ea typeface="Aptos"/>
                <a:cs typeface="Aptos"/>
                <a:sym typeface="Aptos"/>
              </a:rPr>
              <a:t> </a:t>
            </a:r>
            <a:r>
              <a:rPr lang="fr" sz="1200" dirty="0" err="1">
                <a:solidFill>
                  <a:srgbClr val="283967"/>
                </a:solidFill>
                <a:latin typeface="Aptos"/>
                <a:ea typeface="Aptos"/>
                <a:cs typeface="Aptos"/>
                <a:sym typeface="Aptos"/>
              </a:rPr>
              <a:t>from</a:t>
            </a:r>
            <a:r>
              <a:rPr lang="fr" sz="1200" dirty="0">
                <a:solidFill>
                  <a:srgbClr val="283967"/>
                </a:solidFill>
                <a:latin typeface="Aptos"/>
                <a:ea typeface="Aptos"/>
                <a:cs typeface="Aptos"/>
                <a:sym typeface="Aptos"/>
              </a:rPr>
              <a:t> maximum protection, </a:t>
            </a:r>
            <a:r>
              <a:rPr lang="fr" sz="1200" dirty="0" err="1">
                <a:solidFill>
                  <a:srgbClr val="283967"/>
                </a:solidFill>
                <a:latin typeface="Aptos"/>
                <a:ea typeface="Aptos"/>
                <a:cs typeface="Aptos"/>
                <a:sym typeface="Aptos"/>
              </a:rPr>
              <a:t>equivalent</a:t>
            </a:r>
            <a:r>
              <a:rPr lang="fr" sz="1200" dirty="0">
                <a:solidFill>
                  <a:srgbClr val="283967"/>
                </a:solidFill>
                <a:latin typeface="Aptos"/>
                <a:ea typeface="Aptos"/>
                <a:cs typeface="Aptos"/>
                <a:sym typeface="Aptos"/>
              </a:rPr>
              <a:t> to </a:t>
            </a:r>
            <a:r>
              <a:rPr lang="fr" sz="1200" dirty="0" err="1">
                <a:solidFill>
                  <a:srgbClr val="283967"/>
                </a:solidFill>
                <a:latin typeface="Aptos"/>
                <a:ea typeface="Aptos"/>
                <a:cs typeface="Aptos"/>
                <a:sym typeface="Aptos"/>
              </a:rPr>
              <a:t>that</a:t>
            </a:r>
            <a:r>
              <a:rPr lang="fr" sz="1200" dirty="0">
                <a:solidFill>
                  <a:srgbClr val="283967"/>
                </a:solidFill>
                <a:latin typeface="Aptos"/>
                <a:ea typeface="Aptos"/>
                <a:cs typeface="Aptos"/>
                <a:sym typeface="Aptos"/>
              </a:rPr>
              <a:t> of a marine </a:t>
            </a:r>
            <a:r>
              <a:rPr lang="fr" sz="1200" dirty="0" err="1">
                <a:solidFill>
                  <a:srgbClr val="283967"/>
                </a:solidFill>
                <a:latin typeface="Aptos"/>
                <a:ea typeface="Aptos"/>
                <a:cs typeface="Aptos"/>
                <a:sym typeface="Aptos"/>
              </a:rPr>
              <a:t>reserve</a:t>
            </a:r>
            <a:r>
              <a:rPr lang="fr" sz="1200" dirty="0">
                <a:solidFill>
                  <a:srgbClr val="283967"/>
                </a:solidFill>
                <a:latin typeface="Aptos"/>
                <a:ea typeface="Aptos"/>
                <a:cs typeface="Aptos"/>
                <a:sym typeface="Aptos"/>
              </a:rPr>
              <a:t>.</a:t>
            </a:r>
            <a:endParaRPr dirty="0">
              <a:solidFill>
                <a:srgbClr val="283967"/>
              </a:solidFill>
            </a:endParaRPr>
          </a:p>
        </p:txBody>
      </p:sp>
      <p:sp>
        <p:nvSpPr>
          <p:cNvPr id="412" name="Google Shape;412;p29"/>
          <p:cNvSpPr/>
          <p:nvPr/>
        </p:nvSpPr>
        <p:spPr>
          <a:xfrm>
            <a:off x="1444250" y="2490263"/>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3" name="Google Shape;413;p29"/>
          <p:cNvSpPr/>
          <p:nvPr/>
        </p:nvSpPr>
        <p:spPr>
          <a:xfrm>
            <a:off x="1611650" y="2556837"/>
            <a:ext cx="19800" cy="4053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4" name="Google Shape;414;p29"/>
          <p:cNvSpPr/>
          <p:nvPr/>
        </p:nvSpPr>
        <p:spPr>
          <a:xfrm rot="-5400000">
            <a:off x="5203400" y="-642550"/>
            <a:ext cx="19800" cy="72033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5" name="Google Shape;415;p29"/>
          <p:cNvSpPr/>
          <p:nvPr/>
        </p:nvSpPr>
        <p:spPr>
          <a:xfrm>
            <a:off x="1444250" y="4159813"/>
            <a:ext cx="354600" cy="369300"/>
          </a:xfrm>
          <a:prstGeom prst="flowChartConnector">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6" name="Google Shape;416;p29"/>
          <p:cNvSpPr/>
          <p:nvPr/>
        </p:nvSpPr>
        <p:spPr>
          <a:xfrm>
            <a:off x="1611650" y="4312175"/>
            <a:ext cx="19800" cy="5133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7" name="Google Shape;417;p29"/>
          <p:cNvSpPr/>
          <p:nvPr/>
        </p:nvSpPr>
        <p:spPr>
          <a:xfrm rot="-5400000">
            <a:off x="5238050" y="1199075"/>
            <a:ext cx="19800" cy="7272600"/>
          </a:xfrm>
          <a:prstGeom prst="rect">
            <a:avLst/>
          </a:prstGeom>
          <a:solidFill>
            <a:srgbClr val="283967"/>
          </a:solidFill>
          <a:ln w="9525" cap="flat" cmpd="sng">
            <a:solidFill>
              <a:srgbClr val="28396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8" name="Google Shape;418;p29"/>
          <p:cNvSpPr/>
          <p:nvPr/>
        </p:nvSpPr>
        <p:spPr>
          <a:xfrm>
            <a:off x="1465850" y="1469263"/>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9" name="Google Shape;419;p29"/>
          <p:cNvSpPr/>
          <p:nvPr/>
        </p:nvSpPr>
        <p:spPr>
          <a:xfrm>
            <a:off x="1465850" y="2517275"/>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0" name="Google Shape;420;p29"/>
          <p:cNvSpPr/>
          <p:nvPr/>
        </p:nvSpPr>
        <p:spPr>
          <a:xfrm>
            <a:off x="1465850" y="3505188"/>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1" name="Google Shape;421;p29"/>
          <p:cNvSpPr/>
          <p:nvPr/>
        </p:nvSpPr>
        <p:spPr>
          <a:xfrm>
            <a:off x="1465850" y="4188225"/>
            <a:ext cx="311400" cy="315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8" title="MPA_core_sdi_en.jpg"/>
          <p:cNvPicPr preferRelativeResize="0"/>
          <p:nvPr/>
        </p:nvPicPr>
        <p:blipFill rotWithShape="1">
          <a:blip r:embed="rId3">
            <a:alphaModFix/>
          </a:blip>
          <a:srcRect/>
          <a:stretch/>
        </p:blipFill>
        <p:spPr>
          <a:xfrm>
            <a:off x="544788" y="59700"/>
            <a:ext cx="8054426" cy="5024100"/>
          </a:xfrm>
          <a:prstGeom prst="rect">
            <a:avLst/>
          </a:prstGeom>
          <a:noFill/>
          <a:ln>
            <a:noFill/>
          </a:ln>
        </p:spPr>
      </p:pic>
      <p:sp>
        <p:nvSpPr>
          <p:cNvPr id="388" name="Google Shape;388;p28"/>
          <p:cNvSpPr/>
          <p:nvPr/>
        </p:nvSpPr>
        <p:spPr>
          <a:xfrm>
            <a:off x="137000" y="225960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9" name="Google Shape;389;p28"/>
          <p:cNvSpPr/>
          <p:nvPr/>
        </p:nvSpPr>
        <p:spPr>
          <a:xfrm>
            <a:off x="8890625" y="225960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57E4D-E767-D25E-CB85-D13BC23C3560}"/>
              </a:ext>
            </a:extLst>
          </p:cNvPr>
          <p:cNvSpPr>
            <a:spLocks noGrp="1"/>
          </p:cNvSpPr>
          <p:nvPr>
            <p:ph type="title"/>
          </p:nvPr>
        </p:nvSpPr>
        <p:spPr/>
        <p:txBody>
          <a:bodyPr/>
          <a:lstStyle/>
          <a:p>
            <a:pPr algn="ctr"/>
            <a:r>
              <a:rPr lang="fr-FR" b="1" dirty="0"/>
              <a:t>To go </a:t>
            </a:r>
            <a:r>
              <a:rPr lang="fr-FR" b="1" dirty="0" err="1"/>
              <a:t>further</a:t>
            </a:r>
            <a:r>
              <a:rPr lang="fr-FR" b="1" dirty="0"/>
              <a:t> on </a:t>
            </a:r>
            <a:r>
              <a:rPr lang="fr-FR" b="1" dirty="0" err="1"/>
              <a:t>biodiversity</a:t>
            </a:r>
            <a:r>
              <a:rPr lang="fr-FR" b="1" dirty="0"/>
              <a:t> issues</a:t>
            </a:r>
          </a:p>
        </p:txBody>
      </p:sp>
      <p:pic>
        <p:nvPicPr>
          <p:cNvPr id="3" name="Image 2">
            <a:extLst>
              <a:ext uri="{FF2B5EF4-FFF2-40B4-BE49-F238E27FC236}">
                <a16:creationId xmlns:a16="http://schemas.microsoft.com/office/drawing/2014/main" id="{BEB50765-A439-EA66-4BC6-5A4FEA478289}"/>
              </a:ext>
            </a:extLst>
          </p:cNvPr>
          <p:cNvPicPr>
            <a:picLocks noChangeAspect="1"/>
          </p:cNvPicPr>
          <p:nvPr/>
        </p:nvPicPr>
        <p:blipFill>
          <a:blip r:embed="rId2"/>
          <a:stretch>
            <a:fillRect/>
          </a:stretch>
        </p:blipFill>
        <p:spPr>
          <a:xfrm>
            <a:off x="534725" y="1284414"/>
            <a:ext cx="7772400" cy="2733697"/>
          </a:xfrm>
          <a:prstGeom prst="rect">
            <a:avLst/>
          </a:prstGeom>
        </p:spPr>
      </p:pic>
    </p:spTree>
    <p:extLst>
      <p:ext uri="{BB962C8B-B14F-4D97-AF65-F5344CB8AC3E}">
        <p14:creationId xmlns:p14="http://schemas.microsoft.com/office/powerpoint/2010/main" val="23472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CE252-0B10-C58C-B1D8-AE557FACF0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0473016-7114-93E2-802B-390F8E633E92}"/>
              </a:ext>
            </a:extLst>
          </p:cNvPr>
          <p:cNvSpPr>
            <a:spLocks noGrp="1"/>
          </p:cNvSpPr>
          <p:nvPr>
            <p:ph type="title"/>
          </p:nvPr>
        </p:nvSpPr>
        <p:spPr>
          <a:xfrm>
            <a:off x="3729162" y="127221"/>
            <a:ext cx="5103138" cy="607800"/>
          </a:xfrm>
        </p:spPr>
        <p:txBody>
          <a:bodyPr/>
          <a:lstStyle/>
          <a:p>
            <a:pPr algn="ctr"/>
            <a:r>
              <a:rPr lang="fr-FR" b="1" dirty="0"/>
              <a:t>To go </a:t>
            </a:r>
            <a:r>
              <a:rPr lang="fr-FR" b="1" dirty="0" err="1"/>
              <a:t>further</a:t>
            </a:r>
            <a:r>
              <a:rPr lang="fr-FR" b="1" dirty="0"/>
              <a:t> on </a:t>
            </a:r>
            <a:r>
              <a:rPr lang="fr-FR" b="1" dirty="0" err="1"/>
              <a:t>Environment&amp;Health</a:t>
            </a:r>
            <a:r>
              <a:rPr lang="fr-FR" b="1" dirty="0"/>
              <a:t> in </a:t>
            </a:r>
            <a:r>
              <a:rPr lang="fr-FR" b="1" dirty="0" err="1"/>
              <a:t>Mediterranean</a:t>
            </a:r>
            <a:r>
              <a:rPr lang="fr-FR" b="1" dirty="0"/>
              <a:t> </a:t>
            </a:r>
            <a:r>
              <a:rPr lang="fr-FR" b="1" dirty="0" err="1"/>
              <a:t>region</a:t>
            </a:r>
            <a:endParaRPr lang="fr-FR" b="1" dirty="0"/>
          </a:p>
        </p:txBody>
      </p:sp>
      <p:pic>
        <p:nvPicPr>
          <p:cNvPr id="4" name="Image 3">
            <a:extLst>
              <a:ext uri="{FF2B5EF4-FFF2-40B4-BE49-F238E27FC236}">
                <a16:creationId xmlns:a16="http://schemas.microsoft.com/office/drawing/2014/main" id="{8E0EA03F-3F6F-C6F4-5AC6-BA837DA58E89}"/>
              </a:ext>
            </a:extLst>
          </p:cNvPr>
          <p:cNvPicPr>
            <a:picLocks noChangeAspect="1"/>
          </p:cNvPicPr>
          <p:nvPr/>
        </p:nvPicPr>
        <p:blipFill>
          <a:blip r:embed="rId2"/>
          <a:stretch>
            <a:fillRect/>
          </a:stretch>
        </p:blipFill>
        <p:spPr>
          <a:xfrm>
            <a:off x="311700" y="127221"/>
            <a:ext cx="3256359" cy="4858247"/>
          </a:xfrm>
          <a:prstGeom prst="rect">
            <a:avLst/>
          </a:prstGeom>
          <a:ln w="12700">
            <a:solidFill>
              <a:schemeClr val="tx1"/>
            </a:solidFill>
          </a:ln>
        </p:spPr>
      </p:pic>
      <p:sp>
        <p:nvSpPr>
          <p:cNvPr id="6" name="ZoneTexte 5">
            <a:extLst>
              <a:ext uri="{FF2B5EF4-FFF2-40B4-BE49-F238E27FC236}">
                <a16:creationId xmlns:a16="http://schemas.microsoft.com/office/drawing/2014/main" id="{C94B207A-48FE-9052-22C0-B46665790EB0}"/>
              </a:ext>
            </a:extLst>
          </p:cNvPr>
          <p:cNvSpPr txBox="1"/>
          <p:nvPr/>
        </p:nvSpPr>
        <p:spPr>
          <a:xfrm>
            <a:off x="4102873" y="1828800"/>
            <a:ext cx="4389120" cy="2462213"/>
          </a:xfrm>
          <a:prstGeom prst="rect">
            <a:avLst/>
          </a:prstGeom>
          <a:noFill/>
        </p:spPr>
        <p:txBody>
          <a:bodyPr wrap="square" rtlCol="0">
            <a:spAutoFit/>
          </a:bodyPr>
          <a:lstStyle/>
          <a:p>
            <a:r>
              <a:rPr lang="fr-FR"/>
              <a:t>🏺A </a:t>
            </a:r>
            <a:r>
              <a:rPr lang="fr-FR" dirty="0"/>
              <a:t>new post </a:t>
            </a:r>
            <a:r>
              <a:rPr lang="fr-FR" dirty="0" err="1"/>
              <a:t>Braudelian</a:t>
            </a:r>
            <a:r>
              <a:rPr lang="fr-FR" dirty="0"/>
              <a:t> </a:t>
            </a:r>
            <a:r>
              <a:rPr lang="fr-FR" dirty="0" err="1"/>
              <a:t>approach</a:t>
            </a:r>
            <a:r>
              <a:rPr lang="fr-FR" dirty="0"/>
              <a:t> of </a:t>
            </a:r>
            <a:r>
              <a:rPr lang="fr-FR" dirty="0" err="1"/>
              <a:t>Mediterranean</a:t>
            </a:r>
            <a:r>
              <a:rPr lang="fr-FR" dirty="0"/>
              <a:t> </a:t>
            </a:r>
            <a:r>
              <a:rPr lang="fr-FR" dirty="0" err="1"/>
              <a:t>sea</a:t>
            </a:r>
            <a:r>
              <a:rPr lang="fr-FR" dirty="0"/>
              <a:t> and </a:t>
            </a:r>
            <a:r>
              <a:rPr lang="fr-FR" dirty="0" err="1"/>
              <a:t>region</a:t>
            </a:r>
            <a:r>
              <a:rPr lang="fr-FR" dirty="0"/>
              <a:t>, </a:t>
            </a:r>
            <a:r>
              <a:rPr lang="fr-FR" dirty="0" err="1"/>
              <a:t>beyond</a:t>
            </a:r>
            <a:r>
              <a:rPr lang="fr-FR" dirty="0"/>
              <a:t> 3 Times Of </a:t>
            </a:r>
            <a:r>
              <a:rPr lang="fr-FR" dirty="0" err="1"/>
              <a:t>History</a:t>
            </a:r>
            <a:r>
              <a:rPr lang="fr-FR" dirty="0"/>
              <a:t> Theory : </a:t>
            </a:r>
          </a:p>
          <a:p>
            <a:r>
              <a:rPr lang="fr-FR" dirty="0" err="1"/>
              <a:t>Toward</a:t>
            </a:r>
            <a:r>
              <a:rPr lang="fr-FR" dirty="0"/>
              <a:t> </a:t>
            </a:r>
            <a:r>
              <a:rPr lang="fr-FR" b="1" dirty="0"/>
              <a:t>5 Times of </a:t>
            </a:r>
            <a:r>
              <a:rPr lang="fr-FR" b="1" dirty="0" err="1"/>
              <a:t>Biosphera</a:t>
            </a:r>
            <a:r>
              <a:rPr lang="fr-FR" b="1" dirty="0"/>
              <a:t> Theory</a:t>
            </a:r>
          </a:p>
          <a:p>
            <a:endParaRPr lang="fr-FR" dirty="0"/>
          </a:p>
          <a:p>
            <a:r>
              <a:rPr lang="fr-FR" dirty="0"/>
              <a:t>♻️ An </a:t>
            </a:r>
            <a:r>
              <a:rPr lang="fr-FR" dirty="0" err="1"/>
              <a:t>indepth</a:t>
            </a:r>
            <a:r>
              <a:rPr lang="fr-FR" dirty="0"/>
              <a:t> </a:t>
            </a:r>
            <a:r>
              <a:rPr lang="fr-FR" dirty="0" err="1"/>
              <a:t>analysis</a:t>
            </a:r>
            <a:r>
              <a:rPr lang="fr-FR" dirty="0"/>
              <a:t> of </a:t>
            </a:r>
            <a:r>
              <a:rPr lang="fr-FR" dirty="0" err="1"/>
              <a:t>relationships</a:t>
            </a:r>
            <a:r>
              <a:rPr lang="fr-FR" dirty="0"/>
              <a:t> </a:t>
            </a:r>
            <a:r>
              <a:rPr lang="fr-FR" dirty="0" err="1"/>
              <a:t>between</a:t>
            </a:r>
            <a:r>
              <a:rPr lang="fr-FR" dirty="0"/>
              <a:t> </a:t>
            </a:r>
            <a:r>
              <a:rPr lang="fr-FR" dirty="0" err="1"/>
              <a:t>Climate</a:t>
            </a:r>
            <a:r>
              <a:rPr lang="fr-FR" dirty="0"/>
              <a:t> Change, Great Water Cycle, Food </a:t>
            </a:r>
            <a:r>
              <a:rPr lang="fr-FR" dirty="0" err="1"/>
              <a:t>Safety</a:t>
            </a:r>
            <a:r>
              <a:rPr lang="fr-FR" dirty="0"/>
              <a:t> and </a:t>
            </a:r>
            <a:r>
              <a:rPr lang="fr-FR" b="1" dirty="0"/>
              <a:t>Human </a:t>
            </a:r>
            <a:r>
              <a:rPr lang="fr-FR" b="1" dirty="0" err="1"/>
              <a:t>Health</a:t>
            </a:r>
            <a:endParaRPr lang="fr-FR" b="1" dirty="0"/>
          </a:p>
          <a:p>
            <a:endParaRPr lang="fr-FR" dirty="0"/>
          </a:p>
          <a:p>
            <a:r>
              <a:rPr lang="fr-FR" dirty="0"/>
              <a:t>🔱 </a:t>
            </a:r>
            <a:r>
              <a:rPr lang="fr-FR" dirty="0" err="1"/>
              <a:t>Some</a:t>
            </a:r>
            <a:r>
              <a:rPr lang="fr-FR" dirty="0"/>
              <a:t> </a:t>
            </a:r>
            <a:r>
              <a:rPr lang="fr-FR" b="1" dirty="0"/>
              <a:t>perspectives of actions </a:t>
            </a:r>
            <a:r>
              <a:rPr lang="fr-FR" dirty="0" err="1"/>
              <a:t>raised</a:t>
            </a:r>
            <a:r>
              <a:rPr lang="fr-FR" dirty="0"/>
              <a:t> </a:t>
            </a:r>
            <a:r>
              <a:rPr lang="fr-FR" dirty="0" err="1"/>
              <a:t>during</a:t>
            </a:r>
            <a:r>
              <a:rPr lang="fr-FR" dirty="0"/>
              <a:t> UNOC3 </a:t>
            </a:r>
            <a:r>
              <a:rPr lang="fr-FR" dirty="0" err="1"/>
              <a:t>Summit</a:t>
            </a:r>
            <a:r>
              <a:rPr lang="fr-FR" dirty="0"/>
              <a:t>, Nice 2025</a:t>
            </a:r>
          </a:p>
          <a:p>
            <a:endParaRPr lang="fr-FR" dirty="0"/>
          </a:p>
        </p:txBody>
      </p:sp>
    </p:spTree>
    <p:extLst>
      <p:ext uri="{BB962C8B-B14F-4D97-AF65-F5344CB8AC3E}">
        <p14:creationId xmlns:p14="http://schemas.microsoft.com/office/powerpoint/2010/main" val="22478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title="visuel core idd 2.png"/>
          <p:cNvPicPr preferRelativeResize="0"/>
          <p:nvPr/>
        </p:nvPicPr>
        <p:blipFill rotWithShape="1">
          <a:blip r:embed="rId3">
            <a:alphaModFix/>
          </a:blip>
          <a:srcRect r="81078"/>
          <a:stretch/>
        </p:blipFill>
        <p:spPr>
          <a:xfrm>
            <a:off x="0" y="0"/>
            <a:ext cx="2172375" cy="5143501"/>
          </a:xfrm>
          <a:prstGeom prst="rect">
            <a:avLst/>
          </a:prstGeom>
          <a:noFill/>
          <a:ln>
            <a:noFill/>
          </a:ln>
        </p:spPr>
      </p:pic>
      <p:sp>
        <p:nvSpPr>
          <p:cNvPr id="97" name="Google Shape;97;p14"/>
          <p:cNvSpPr/>
          <p:nvPr/>
        </p:nvSpPr>
        <p:spPr>
          <a:xfrm rot="-5400000">
            <a:off x="130975" y="2359313"/>
            <a:ext cx="3485700" cy="22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8" name="Google Shape;98;p14"/>
          <p:cNvSpPr txBox="1"/>
          <p:nvPr/>
        </p:nvSpPr>
        <p:spPr>
          <a:xfrm>
            <a:off x="6524750" y="3629000"/>
            <a:ext cx="1241400" cy="5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3100">
                <a:solidFill>
                  <a:srgbClr val="FFFFFF"/>
                </a:solidFill>
              </a:rPr>
              <a:t>00%</a:t>
            </a:r>
            <a:endParaRPr sz="3100">
              <a:solidFill>
                <a:srgbClr val="FFFFFF"/>
              </a:solidFill>
            </a:endParaRPr>
          </a:p>
        </p:txBody>
      </p:sp>
      <p:pic>
        <p:nvPicPr>
          <p:cNvPr id="99" name="Google Shape;99;p14" title="visuel core idd 2.png"/>
          <p:cNvPicPr preferRelativeResize="0"/>
          <p:nvPr/>
        </p:nvPicPr>
        <p:blipFill rotWithShape="1">
          <a:blip r:embed="rId3">
            <a:alphaModFix/>
          </a:blip>
          <a:srcRect r="80356"/>
          <a:stretch/>
        </p:blipFill>
        <p:spPr>
          <a:xfrm rot="10800000">
            <a:off x="7085274" y="1"/>
            <a:ext cx="2058726" cy="5143499"/>
          </a:xfrm>
          <a:prstGeom prst="rect">
            <a:avLst/>
          </a:prstGeom>
          <a:noFill/>
          <a:ln>
            <a:noFill/>
          </a:ln>
        </p:spPr>
      </p:pic>
      <p:sp>
        <p:nvSpPr>
          <p:cNvPr id="100" name="Google Shape;100;p14"/>
          <p:cNvSpPr txBox="1"/>
          <p:nvPr/>
        </p:nvSpPr>
        <p:spPr>
          <a:xfrm>
            <a:off x="1779500" y="396538"/>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fr" b="1" i="1">
                <a:solidFill>
                  <a:srgbClr val="273B69"/>
                </a:solidFill>
                <a:latin typeface="Roboto"/>
                <a:ea typeface="Roboto"/>
                <a:cs typeface="Roboto"/>
                <a:sym typeface="Roboto"/>
              </a:rPr>
              <a:t>Plan Bleu and its Observatory</a:t>
            </a:r>
            <a:endParaRPr sz="1600" b="1" i="1">
              <a:solidFill>
                <a:srgbClr val="273B69"/>
              </a:solidFill>
              <a:latin typeface="Roboto"/>
              <a:ea typeface="Roboto"/>
              <a:cs typeface="Roboto"/>
              <a:sym typeface="Roboto"/>
            </a:endParaRPr>
          </a:p>
        </p:txBody>
      </p:sp>
      <p:sp>
        <p:nvSpPr>
          <p:cNvPr id="101" name="Google Shape;101;p14"/>
          <p:cNvSpPr/>
          <p:nvPr/>
        </p:nvSpPr>
        <p:spPr>
          <a:xfrm>
            <a:off x="1758175" y="471463"/>
            <a:ext cx="231300" cy="231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2" name="Google Shape;102;p14"/>
          <p:cNvSpPr/>
          <p:nvPr/>
        </p:nvSpPr>
        <p:spPr>
          <a:xfrm>
            <a:off x="1758175" y="1575963"/>
            <a:ext cx="231300" cy="231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3" name="Google Shape;103;p14"/>
          <p:cNvSpPr txBox="1"/>
          <p:nvPr/>
        </p:nvSpPr>
        <p:spPr>
          <a:xfrm>
            <a:off x="2026775" y="1517788"/>
            <a:ext cx="3834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b="1" i="1">
                <a:solidFill>
                  <a:srgbClr val="273B69"/>
                </a:solidFill>
                <a:latin typeface="Roboto"/>
                <a:ea typeface="Roboto"/>
                <a:cs typeface="Roboto"/>
                <a:sym typeface="Roboto"/>
              </a:rPr>
              <a:t>Pillars and Thematic Areas of Plan Bleu</a:t>
            </a:r>
            <a:endParaRPr b="1" i="1">
              <a:solidFill>
                <a:srgbClr val="273B69"/>
              </a:solidFill>
              <a:latin typeface="Roboto"/>
              <a:ea typeface="Roboto"/>
              <a:cs typeface="Roboto"/>
              <a:sym typeface="Roboto"/>
            </a:endParaRPr>
          </a:p>
        </p:txBody>
      </p:sp>
      <p:sp>
        <p:nvSpPr>
          <p:cNvPr id="104" name="Google Shape;104;p14"/>
          <p:cNvSpPr/>
          <p:nvPr/>
        </p:nvSpPr>
        <p:spPr>
          <a:xfrm>
            <a:off x="1758175" y="2639025"/>
            <a:ext cx="231300" cy="231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 name="Google Shape;105;p14"/>
          <p:cNvSpPr/>
          <p:nvPr/>
        </p:nvSpPr>
        <p:spPr>
          <a:xfrm>
            <a:off x="1758175" y="3747663"/>
            <a:ext cx="231300" cy="231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6" name="Google Shape;106;p14"/>
          <p:cNvSpPr txBox="1"/>
          <p:nvPr/>
        </p:nvSpPr>
        <p:spPr>
          <a:xfrm>
            <a:off x="2026775" y="2554600"/>
            <a:ext cx="5975400" cy="4002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b="1" i="1">
                <a:solidFill>
                  <a:srgbClr val="273B69"/>
                </a:solidFill>
                <a:latin typeface="Aptos"/>
                <a:ea typeface="Aptos"/>
                <a:cs typeface="Aptos"/>
                <a:sym typeface="Aptos"/>
              </a:rPr>
              <a:t>Mediterranean Strategy for Sustainable Development &amp; Indicators</a:t>
            </a:r>
            <a:endParaRPr sz="1800" b="1" i="1">
              <a:solidFill>
                <a:srgbClr val="273B69"/>
              </a:solidFill>
              <a:latin typeface="Roboto"/>
              <a:ea typeface="Roboto"/>
              <a:cs typeface="Roboto"/>
              <a:sym typeface="Roboto"/>
            </a:endParaRPr>
          </a:p>
        </p:txBody>
      </p:sp>
      <p:sp>
        <p:nvSpPr>
          <p:cNvPr id="107" name="Google Shape;107;p14"/>
          <p:cNvSpPr txBox="1"/>
          <p:nvPr/>
        </p:nvSpPr>
        <p:spPr>
          <a:xfrm>
            <a:off x="2026775" y="3663213"/>
            <a:ext cx="2594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b="1" i="1" dirty="0" err="1">
                <a:solidFill>
                  <a:srgbClr val="273B69"/>
                </a:solidFill>
                <a:latin typeface="Aptos"/>
                <a:ea typeface="Aptos"/>
                <a:cs typeface="Aptos"/>
                <a:sym typeface="Aptos"/>
              </a:rPr>
              <a:t>Regional</a:t>
            </a:r>
            <a:r>
              <a:rPr lang="fr" b="1" i="1" dirty="0">
                <a:solidFill>
                  <a:srgbClr val="273B69"/>
                </a:solidFill>
                <a:latin typeface="Aptos"/>
                <a:ea typeface="Aptos"/>
                <a:cs typeface="Aptos"/>
                <a:sym typeface="Aptos"/>
              </a:rPr>
              <a:t> </a:t>
            </a:r>
            <a:r>
              <a:rPr lang="fr" b="1" i="1" dirty="0" err="1">
                <a:solidFill>
                  <a:srgbClr val="273B69"/>
                </a:solidFill>
                <a:latin typeface="Aptos"/>
                <a:ea typeface="Aptos"/>
                <a:cs typeface="Aptos"/>
                <a:sym typeface="Aptos"/>
              </a:rPr>
              <a:t>Cooperation</a:t>
            </a:r>
            <a:endParaRPr b="1" i="1" dirty="0">
              <a:solidFill>
                <a:srgbClr val="273B69"/>
              </a:solidFill>
              <a:latin typeface="Aptos"/>
              <a:ea typeface="Aptos"/>
              <a:cs typeface="Aptos"/>
              <a:sym typeface="Aptos"/>
            </a:endParaRPr>
          </a:p>
        </p:txBody>
      </p:sp>
      <p:sp>
        <p:nvSpPr>
          <p:cNvPr id="108" name="Google Shape;108;p14"/>
          <p:cNvSpPr txBox="1"/>
          <p:nvPr/>
        </p:nvSpPr>
        <p:spPr>
          <a:xfrm>
            <a:off x="2026775" y="702775"/>
            <a:ext cx="6580500" cy="782876"/>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dirty="0">
                <a:solidFill>
                  <a:srgbClr val="273B69"/>
                </a:solidFill>
                <a:latin typeface="Aptos"/>
                <a:ea typeface="Aptos"/>
                <a:cs typeface="Aptos"/>
                <a:sym typeface="Aptos"/>
              </a:rPr>
              <a:t>A French NGO and a </a:t>
            </a:r>
            <a:r>
              <a:rPr lang="fr" sz="1200" dirty="0" err="1">
                <a:solidFill>
                  <a:srgbClr val="273B69"/>
                </a:solidFill>
                <a:latin typeface="Aptos"/>
                <a:ea typeface="Aptos"/>
                <a:cs typeface="Aptos"/>
                <a:sym typeface="Aptos"/>
              </a:rPr>
              <a:t>Regional</a:t>
            </a:r>
            <a:r>
              <a:rPr lang="fr" sz="1200" dirty="0">
                <a:solidFill>
                  <a:srgbClr val="273B69"/>
                </a:solidFill>
                <a:latin typeface="Aptos"/>
                <a:ea typeface="Aptos"/>
                <a:cs typeface="Aptos"/>
                <a:sym typeface="Aptos"/>
              </a:rPr>
              <a:t> Activity Centre of UNEP/MAP and Barcelona Convention system, </a:t>
            </a:r>
            <a:r>
              <a:rPr lang="fr" sz="1200" dirty="0" err="1">
                <a:solidFill>
                  <a:srgbClr val="273B69"/>
                </a:solidFill>
                <a:latin typeface="Aptos"/>
                <a:ea typeface="Aptos"/>
                <a:cs typeface="Aptos"/>
                <a:sym typeface="Aptos"/>
              </a:rPr>
              <a:t>dedicated</a:t>
            </a:r>
            <a:r>
              <a:rPr lang="fr" sz="1200" dirty="0">
                <a:solidFill>
                  <a:srgbClr val="273B69"/>
                </a:solidFill>
                <a:latin typeface="Aptos"/>
                <a:ea typeface="Aptos"/>
                <a:cs typeface="Aptos"/>
                <a:sym typeface="Aptos"/>
              </a:rPr>
              <a:t> to </a:t>
            </a:r>
            <a:r>
              <a:rPr lang="fr" sz="1200" dirty="0" err="1">
                <a:solidFill>
                  <a:srgbClr val="273B69"/>
                </a:solidFill>
                <a:latin typeface="Aptos"/>
                <a:ea typeface="Aptos"/>
                <a:cs typeface="Aptos"/>
                <a:sym typeface="Aptos"/>
              </a:rPr>
              <a:t>environmental</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analysis</a:t>
            </a:r>
            <a:r>
              <a:rPr lang="fr" sz="1200" dirty="0">
                <a:solidFill>
                  <a:srgbClr val="273B69"/>
                </a:solidFill>
                <a:latin typeface="Aptos"/>
                <a:ea typeface="Aptos"/>
                <a:cs typeface="Aptos"/>
                <a:sym typeface="Aptos"/>
              </a:rPr>
              <a:t> and </a:t>
            </a:r>
            <a:r>
              <a:rPr lang="fr" sz="1200" dirty="0" err="1">
                <a:solidFill>
                  <a:srgbClr val="273B69"/>
                </a:solidFill>
                <a:latin typeface="Aptos"/>
                <a:ea typeface="Aptos"/>
                <a:cs typeface="Aptos"/>
                <a:sym typeface="Aptos"/>
              </a:rPr>
              <a:t>sustainable</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development</a:t>
            </a:r>
            <a:r>
              <a:rPr lang="fr" sz="1200" dirty="0">
                <a:solidFill>
                  <a:srgbClr val="273B69"/>
                </a:solidFill>
                <a:latin typeface="Aptos"/>
                <a:ea typeface="Aptos"/>
                <a:cs typeface="Aptos"/>
                <a:sym typeface="Aptos"/>
              </a:rPr>
              <a:t> in the </a:t>
            </a:r>
            <a:r>
              <a:rPr lang="fr" sz="1200" dirty="0" err="1">
                <a:solidFill>
                  <a:srgbClr val="273B69"/>
                </a:solidFill>
                <a:latin typeface="Aptos"/>
                <a:ea typeface="Aptos"/>
                <a:cs typeface="Aptos"/>
                <a:sym typeface="Aptos"/>
              </a:rPr>
              <a:t>Mediterranean</a:t>
            </a:r>
            <a:r>
              <a:rPr lang="fr" sz="1200" dirty="0">
                <a:solidFill>
                  <a:srgbClr val="273B69"/>
                </a:solidFill>
                <a:latin typeface="Aptos"/>
                <a:ea typeface="Aptos"/>
                <a:cs typeface="Aptos"/>
                <a:sym typeface="Aptos"/>
              </a:rPr>
              <a:t>. A key monitoring and </a:t>
            </a:r>
            <a:r>
              <a:rPr lang="fr" sz="1200" dirty="0" err="1">
                <a:solidFill>
                  <a:srgbClr val="273B69"/>
                </a:solidFill>
                <a:latin typeface="Aptos"/>
                <a:ea typeface="Aptos"/>
                <a:cs typeface="Aptos"/>
                <a:sym typeface="Aptos"/>
              </a:rPr>
              <a:t>assessment</a:t>
            </a:r>
            <a:r>
              <a:rPr lang="fr" sz="1200" dirty="0">
                <a:solidFill>
                  <a:srgbClr val="273B69"/>
                </a:solidFill>
                <a:latin typeface="Aptos"/>
                <a:ea typeface="Aptos"/>
                <a:cs typeface="Aptos"/>
                <a:sym typeface="Aptos"/>
              </a:rPr>
              <a:t> body for the </a:t>
            </a:r>
            <a:r>
              <a:rPr lang="fr" sz="1200" dirty="0" err="1">
                <a:solidFill>
                  <a:srgbClr val="273B69"/>
                </a:solidFill>
                <a:latin typeface="Aptos"/>
                <a:ea typeface="Aptos"/>
                <a:cs typeface="Aptos"/>
                <a:sym typeface="Aptos"/>
              </a:rPr>
              <a:t>region</a:t>
            </a:r>
            <a:r>
              <a:rPr lang="fr" sz="1200" dirty="0">
                <a:solidFill>
                  <a:srgbClr val="273B69"/>
                </a:solidFill>
                <a:latin typeface="Aptos"/>
                <a:ea typeface="Aptos"/>
                <a:cs typeface="Aptos"/>
                <a:sym typeface="Aptos"/>
              </a:rPr>
              <a:t>.</a:t>
            </a:r>
            <a:endParaRPr dirty="0">
              <a:solidFill>
                <a:srgbClr val="273B69"/>
              </a:solidFill>
            </a:endParaRPr>
          </a:p>
        </p:txBody>
      </p:sp>
      <p:sp>
        <p:nvSpPr>
          <p:cNvPr id="109" name="Google Shape;109;p14"/>
          <p:cNvSpPr txBox="1"/>
          <p:nvPr/>
        </p:nvSpPr>
        <p:spPr>
          <a:xfrm>
            <a:off x="2026775" y="4073412"/>
            <a:ext cx="56991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dirty="0" err="1">
                <a:solidFill>
                  <a:srgbClr val="273B69"/>
                </a:solidFill>
                <a:latin typeface="Aptos"/>
                <a:ea typeface="Aptos"/>
                <a:cs typeface="Aptos"/>
                <a:sym typeface="Aptos"/>
              </a:rPr>
              <a:t>Knowledge</a:t>
            </a:r>
            <a:r>
              <a:rPr lang="fr" sz="1200" dirty="0">
                <a:solidFill>
                  <a:srgbClr val="273B69"/>
                </a:solidFill>
                <a:latin typeface="Aptos"/>
                <a:ea typeface="Aptos"/>
                <a:cs typeface="Aptos"/>
                <a:sym typeface="Aptos"/>
              </a:rPr>
              <a:t> sharing and </a:t>
            </a:r>
            <a:r>
              <a:rPr lang="fr" sz="1200" dirty="0" err="1">
                <a:solidFill>
                  <a:srgbClr val="273B69"/>
                </a:solidFill>
                <a:latin typeface="Aptos"/>
                <a:ea typeface="Aptos"/>
                <a:cs typeface="Aptos"/>
                <a:sym typeface="Aptos"/>
              </a:rPr>
              <a:t>strategic</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recommendations</a:t>
            </a:r>
            <a:r>
              <a:rPr lang="fr" sz="1200" dirty="0">
                <a:solidFill>
                  <a:srgbClr val="273B69"/>
                </a:solidFill>
                <a:latin typeface="Aptos"/>
                <a:ea typeface="Aptos"/>
                <a:cs typeface="Aptos"/>
                <a:sym typeface="Aptos"/>
              </a:rPr>
              <a:t> to support </a:t>
            </a:r>
            <a:r>
              <a:rPr lang="fr" sz="1200" b="1" dirty="0" err="1">
                <a:solidFill>
                  <a:srgbClr val="273B69"/>
                </a:solidFill>
                <a:latin typeface="Aptos"/>
                <a:ea typeface="Aptos"/>
                <a:cs typeface="Aptos"/>
                <a:sym typeface="Aptos"/>
              </a:rPr>
              <a:t>Mediterranean</a:t>
            </a:r>
            <a:r>
              <a:rPr lang="fr" sz="1200" b="1" dirty="0">
                <a:solidFill>
                  <a:srgbClr val="273B69"/>
                </a:solidFill>
                <a:latin typeface="Aptos"/>
                <a:ea typeface="Aptos"/>
                <a:cs typeface="Aptos"/>
                <a:sym typeface="Aptos"/>
              </a:rPr>
              <a:t> countries</a:t>
            </a:r>
            <a:r>
              <a:rPr lang="fr" sz="1200" dirty="0">
                <a:solidFill>
                  <a:srgbClr val="273B69"/>
                </a:solidFill>
                <a:latin typeface="Aptos"/>
                <a:ea typeface="Aptos"/>
                <a:cs typeface="Aptos"/>
                <a:sym typeface="Aptos"/>
              </a:rPr>
              <a:t> in </a:t>
            </a:r>
            <a:r>
              <a:rPr lang="fr" sz="1200" dirty="0" err="1">
                <a:solidFill>
                  <a:srgbClr val="273B69"/>
                </a:solidFill>
                <a:latin typeface="Aptos"/>
                <a:ea typeface="Aptos"/>
                <a:cs typeface="Aptos"/>
                <a:sym typeface="Aptos"/>
              </a:rPr>
              <a:t>transitioning</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towards</a:t>
            </a:r>
            <a:r>
              <a:rPr lang="fr" sz="1200" dirty="0">
                <a:solidFill>
                  <a:srgbClr val="273B69"/>
                </a:solidFill>
                <a:latin typeface="Aptos"/>
                <a:ea typeface="Aptos"/>
                <a:cs typeface="Aptos"/>
                <a:sym typeface="Aptos"/>
              </a:rPr>
              <a:t> more </a:t>
            </a:r>
            <a:r>
              <a:rPr lang="fr" sz="1200" dirty="0" err="1">
                <a:solidFill>
                  <a:srgbClr val="273B69"/>
                </a:solidFill>
                <a:latin typeface="Aptos"/>
                <a:ea typeface="Aptos"/>
                <a:cs typeface="Aptos"/>
                <a:sym typeface="Aptos"/>
              </a:rPr>
              <a:t>sustainable</a:t>
            </a:r>
            <a:r>
              <a:rPr lang="fr" sz="1200" dirty="0">
                <a:solidFill>
                  <a:srgbClr val="273B69"/>
                </a:solidFill>
                <a:latin typeface="Aptos"/>
                <a:ea typeface="Aptos"/>
                <a:cs typeface="Aptos"/>
                <a:sym typeface="Aptos"/>
              </a:rPr>
              <a:t> and </a:t>
            </a:r>
            <a:r>
              <a:rPr lang="fr" sz="1200" dirty="0" err="1">
                <a:solidFill>
                  <a:srgbClr val="273B69"/>
                </a:solidFill>
                <a:latin typeface="Aptos"/>
                <a:ea typeface="Aptos"/>
                <a:cs typeface="Aptos"/>
                <a:sym typeface="Aptos"/>
              </a:rPr>
              <a:t>coherent</a:t>
            </a:r>
            <a:r>
              <a:rPr lang="fr" sz="1200" dirty="0">
                <a:solidFill>
                  <a:srgbClr val="273B69"/>
                </a:solidFill>
                <a:latin typeface="Aptos"/>
                <a:ea typeface="Aptos"/>
                <a:cs typeface="Aptos"/>
                <a:sym typeface="Aptos"/>
              </a:rPr>
              <a:t> public </a:t>
            </a:r>
            <a:r>
              <a:rPr lang="fr" sz="1200" dirty="0" err="1">
                <a:solidFill>
                  <a:srgbClr val="273B69"/>
                </a:solidFill>
                <a:latin typeface="Aptos"/>
                <a:ea typeface="Aptos"/>
                <a:cs typeface="Aptos"/>
                <a:sym typeface="Aptos"/>
              </a:rPr>
              <a:t>policies</a:t>
            </a:r>
            <a:r>
              <a:rPr lang="fr" sz="1200" dirty="0">
                <a:solidFill>
                  <a:srgbClr val="273B69"/>
                </a:solidFill>
                <a:latin typeface="Aptos"/>
                <a:ea typeface="Aptos"/>
                <a:cs typeface="Aptos"/>
                <a:sym typeface="Aptos"/>
              </a:rPr>
              <a:t>.</a:t>
            </a:r>
            <a:endParaRPr dirty="0">
              <a:solidFill>
                <a:srgbClr val="273B69"/>
              </a:solidFill>
            </a:endParaRPr>
          </a:p>
        </p:txBody>
      </p:sp>
      <p:sp>
        <p:nvSpPr>
          <p:cNvPr id="110" name="Google Shape;110;p14"/>
          <p:cNvSpPr txBox="1"/>
          <p:nvPr/>
        </p:nvSpPr>
        <p:spPr>
          <a:xfrm>
            <a:off x="2014800" y="1899824"/>
            <a:ext cx="7004100" cy="583463"/>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dirty="0">
                <a:solidFill>
                  <a:srgbClr val="273B69"/>
                </a:solidFill>
                <a:latin typeface="Aptos"/>
                <a:ea typeface="Aptos"/>
                <a:cs typeface="Aptos"/>
                <a:sym typeface="Aptos"/>
              </a:rPr>
              <a:t>Monitoring / </a:t>
            </a:r>
            <a:r>
              <a:rPr lang="fr" sz="1200" dirty="0" err="1">
                <a:solidFill>
                  <a:srgbClr val="273B69"/>
                </a:solidFill>
                <a:latin typeface="Aptos"/>
                <a:ea typeface="Aptos"/>
                <a:cs typeface="Aptos"/>
                <a:sym typeface="Aptos"/>
              </a:rPr>
              <a:t>Foresight</a:t>
            </a:r>
            <a:r>
              <a:rPr lang="fr" sz="1200" dirty="0">
                <a:solidFill>
                  <a:srgbClr val="273B69"/>
                </a:solidFill>
                <a:latin typeface="Aptos"/>
                <a:ea typeface="Aptos"/>
                <a:cs typeface="Aptos"/>
                <a:sym typeface="Aptos"/>
              </a:rPr>
              <a:t> / </a:t>
            </a:r>
            <a:r>
              <a:rPr lang="fr" sz="1200" dirty="0" err="1">
                <a:solidFill>
                  <a:srgbClr val="273B69"/>
                </a:solidFill>
                <a:latin typeface="Aptos"/>
                <a:ea typeface="Aptos"/>
                <a:cs typeface="Aptos"/>
                <a:sym typeface="Aptos"/>
              </a:rPr>
              <a:t>Socio-economic</a:t>
            </a:r>
            <a:r>
              <a:rPr lang="fr" sz="1200" dirty="0">
                <a:solidFill>
                  <a:srgbClr val="273B69"/>
                </a:solidFill>
                <a:latin typeface="Aptos"/>
                <a:ea typeface="Aptos"/>
                <a:cs typeface="Aptos"/>
                <a:sym typeface="Aptos"/>
              </a:rPr>
              <a:t> Analyses / </a:t>
            </a:r>
            <a:r>
              <a:rPr lang="fr" sz="1200" dirty="0" err="1">
                <a:solidFill>
                  <a:srgbClr val="273B69"/>
                </a:solidFill>
                <a:latin typeface="Aptos"/>
                <a:ea typeface="Aptos"/>
                <a:cs typeface="Aptos"/>
                <a:sym typeface="Aptos"/>
              </a:rPr>
              <a:t>Sustainable</a:t>
            </a:r>
            <a:r>
              <a:rPr lang="fr" sz="1200" dirty="0">
                <a:solidFill>
                  <a:srgbClr val="273B69"/>
                </a:solidFill>
                <a:latin typeface="Aptos"/>
                <a:ea typeface="Aptos"/>
                <a:cs typeface="Aptos"/>
                <a:sym typeface="Aptos"/>
              </a:rPr>
              <a:t> Finance / Science-Policy Interface / </a:t>
            </a:r>
            <a:r>
              <a:rPr lang="fr" sz="1200" dirty="0" err="1">
                <a:solidFill>
                  <a:srgbClr val="273B69"/>
                </a:solidFill>
                <a:latin typeface="Aptos"/>
                <a:ea typeface="Aptos"/>
                <a:cs typeface="Aptos"/>
                <a:sym typeface="Aptos"/>
              </a:rPr>
              <a:t>Climate</a:t>
            </a:r>
            <a:r>
              <a:rPr lang="fr" sz="1200" dirty="0">
                <a:solidFill>
                  <a:srgbClr val="273B69"/>
                </a:solidFill>
                <a:latin typeface="Aptos"/>
                <a:ea typeface="Aptos"/>
                <a:cs typeface="Aptos"/>
                <a:sym typeface="Aptos"/>
              </a:rPr>
              <a:t> change Adaptation / Water / </a:t>
            </a:r>
            <a:r>
              <a:rPr lang="fr" sz="1200" dirty="0" err="1">
                <a:solidFill>
                  <a:srgbClr val="273B69"/>
                </a:solidFill>
                <a:latin typeface="Aptos"/>
                <a:ea typeface="Aptos"/>
                <a:cs typeface="Aptos"/>
                <a:sym typeface="Aptos"/>
              </a:rPr>
              <a:t>Biodiversity</a:t>
            </a:r>
            <a:r>
              <a:rPr lang="fr" sz="1200" dirty="0">
                <a:solidFill>
                  <a:srgbClr val="273B69"/>
                </a:solidFill>
                <a:latin typeface="Aptos"/>
                <a:ea typeface="Aptos"/>
                <a:cs typeface="Aptos"/>
                <a:sym typeface="Aptos"/>
              </a:rPr>
              <a:t> / </a:t>
            </a:r>
            <a:r>
              <a:rPr lang="fr" sz="1200" dirty="0" err="1">
                <a:solidFill>
                  <a:srgbClr val="273B69"/>
                </a:solidFill>
                <a:latin typeface="Aptos"/>
                <a:ea typeface="Aptos"/>
                <a:cs typeface="Aptos"/>
                <a:sym typeface="Aptos"/>
              </a:rPr>
              <a:t>Forests</a:t>
            </a:r>
            <a:r>
              <a:rPr lang="fr" sz="1200" dirty="0">
                <a:solidFill>
                  <a:srgbClr val="273B69"/>
                </a:solidFill>
                <a:latin typeface="Aptos"/>
                <a:ea typeface="Aptos"/>
                <a:cs typeface="Aptos"/>
                <a:sym typeface="Aptos"/>
              </a:rPr>
              <a:t> / Cities / </a:t>
            </a:r>
            <a:r>
              <a:rPr lang="fr" sz="1200" dirty="0" err="1">
                <a:solidFill>
                  <a:srgbClr val="273B69"/>
                </a:solidFill>
                <a:latin typeface="Aptos"/>
                <a:ea typeface="Aptos"/>
                <a:cs typeface="Aptos"/>
                <a:sym typeface="Aptos"/>
              </a:rPr>
              <a:t>Tourism</a:t>
            </a:r>
            <a:endParaRPr b="1" dirty="0">
              <a:solidFill>
                <a:srgbClr val="273B69"/>
              </a:solidFill>
            </a:endParaRPr>
          </a:p>
        </p:txBody>
      </p:sp>
      <p:sp>
        <p:nvSpPr>
          <p:cNvPr id="111" name="Google Shape;111;p14"/>
          <p:cNvSpPr txBox="1"/>
          <p:nvPr/>
        </p:nvSpPr>
        <p:spPr>
          <a:xfrm>
            <a:off x="2026775" y="2870338"/>
            <a:ext cx="6777000" cy="782876"/>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b="1" dirty="0">
                <a:solidFill>
                  <a:srgbClr val="273B69"/>
                </a:solidFill>
                <a:latin typeface="Aptos"/>
                <a:ea typeface="Aptos"/>
                <a:cs typeface="Aptos"/>
                <a:sym typeface="Aptos"/>
              </a:rPr>
              <a:t>Monitoring and </a:t>
            </a:r>
            <a:r>
              <a:rPr lang="fr" sz="1200" b="1" dirty="0" err="1">
                <a:solidFill>
                  <a:srgbClr val="273B69"/>
                </a:solidFill>
                <a:latin typeface="Aptos"/>
                <a:ea typeface="Aptos"/>
                <a:cs typeface="Aptos"/>
                <a:sym typeface="Aptos"/>
              </a:rPr>
              <a:t>Revision</a:t>
            </a:r>
            <a:r>
              <a:rPr lang="fr" sz="1200" b="1" dirty="0">
                <a:solidFill>
                  <a:srgbClr val="273B69"/>
                </a:solidFill>
                <a:latin typeface="Aptos"/>
                <a:ea typeface="Aptos"/>
                <a:cs typeface="Aptos"/>
                <a:sym typeface="Aptos"/>
              </a:rPr>
              <a:t> of the </a:t>
            </a:r>
            <a:r>
              <a:rPr lang="fr" sz="1200" b="1" dirty="0" err="1">
                <a:solidFill>
                  <a:srgbClr val="273B69"/>
                </a:solidFill>
                <a:latin typeface="Aptos"/>
                <a:ea typeface="Aptos"/>
                <a:cs typeface="Aptos"/>
                <a:sym typeface="Aptos"/>
              </a:rPr>
              <a:t>Mediterranean</a:t>
            </a:r>
            <a:r>
              <a:rPr lang="fr" sz="1200" b="1" dirty="0">
                <a:solidFill>
                  <a:srgbClr val="273B69"/>
                </a:solidFill>
                <a:latin typeface="Aptos"/>
                <a:ea typeface="Aptos"/>
                <a:cs typeface="Aptos"/>
                <a:sym typeface="Aptos"/>
              </a:rPr>
              <a:t> </a:t>
            </a:r>
            <a:r>
              <a:rPr lang="fr" sz="1200" b="1" dirty="0" err="1">
                <a:solidFill>
                  <a:srgbClr val="273B69"/>
                </a:solidFill>
                <a:latin typeface="Aptos"/>
                <a:ea typeface="Aptos"/>
                <a:cs typeface="Aptos"/>
                <a:sym typeface="Aptos"/>
              </a:rPr>
              <a:t>Strategy</a:t>
            </a:r>
            <a:r>
              <a:rPr lang="fr" sz="1200" b="1" dirty="0">
                <a:solidFill>
                  <a:srgbClr val="273B69"/>
                </a:solidFill>
                <a:latin typeface="Aptos"/>
                <a:ea typeface="Aptos"/>
                <a:cs typeface="Aptos"/>
                <a:sym typeface="Aptos"/>
              </a:rPr>
              <a:t> for </a:t>
            </a:r>
            <a:r>
              <a:rPr lang="fr" sz="1200" b="1" dirty="0" err="1">
                <a:solidFill>
                  <a:srgbClr val="273B69"/>
                </a:solidFill>
                <a:latin typeface="Aptos"/>
                <a:ea typeface="Aptos"/>
                <a:cs typeface="Aptos"/>
                <a:sym typeface="Aptos"/>
              </a:rPr>
              <a:t>Sustainable</a:t>
            </a:r>
            <a:r>
              <a:rPr lang="fr" sz="1200" b="1" dirty="0">
                <a:solidFill>
                  <a:srgbClr val="273B69"/>
                </a:solidFill>
                <a:latin typeface="Aptos"/>
                <a:ea typeface="Aptos"/>
                <a:cs typeface="Aptos"/>
                <a:sym typeface="Aptos"/>
              </a:rPr>
              <a:t> </a:t>
            </a:r>
            <a:r>
              <a:rPr lang="fr" sz="1200" b="1" dirty="0" err="1">
                <a:solidFill>
                  <a:srgbClr val="273B69"/>
                </a:solidFill>
                <a:latin typeface="Aptos"/>
                <a:ea typeface="Aptos"/>
                <a:cs typeface="Aptos"/>
                <a:sym typeface="Aptos"/>
              </a:rPr>
              <a:t>Development</a:t>
            </a:r>
            <a:endParaRPr sz="1200" dirty="0">
              <a:solidFill>
                <a:srgbClr val="273B69"/>
              </a:solidFill>
              <a:latin typeface="Aptos"/>
              <a:ea typeface="Aptos"/>
              <a:cs typeface="Aptos"/>
              <a:sym typeface="Aptos"/>
            </a:endParaRPr>
          </a:p>
          <a:p>
            <a:pPr marL="0" lvl="0" indent="0" algn="l" rtl="0">
              <a:lnSpc>
                <a:spcPct val="107916"/>
              </a:lnSpc>
              <a:spcBef>
                <a:spcPts val="0"/>
              </a:spcBef>
              <a:spcAft>
                <a:spcPts val="0"/>
              </a:spcAft>
              <a:buNone/>
            </a:pPr>
            <a:r>
              <a:rPr lang="fr" sz="1200" dirty="0">
                <a:solidFill>
                  <a:srgbClr val="273B69"/>
                </a:solidFill>
                <a:latin typeface="Aptos"/>
                <a:ea typeface="Aptos"/>
                <a:cs typeface="Aptos"/>
                <a:sym typeface="Aptos"/>
              </a:rPr>
              <a:t>Monitoring of </a:t>
            </a:r>
            <a:r>
              <a:rPr lang="fr" sz="1200" dirty="0" err="1">
                <a:solidFill>
                  <a:srgbClr val="273B69"/>
                </a:solidFill>
                <a:latin typeface="Aptos"/>
                <a:ea typeface="Aptos"/>
                <a:cs typeface="Aptos"/>
                <a:sym typeface="Aptos"/>
              </a:rPr>
              <a:t>sustainable</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development</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indicators</a:t>
            </a:r>
            <a:r>
              <a:rPr lang="fr" sz="1200" dirty="0">
                <a:solidFill>
                  <a:srgbClr val="273B69"/>
                </a:solidFill>
                <a:latin typeface="Aptos"/>
                <a:ea typeface="Aptos"/>
                <a:cs typeface="Aptos"/>
                <a:sym typeface="Aptos"/>
              </a:rPr>
              <a:t>, </a:t>
            </a:r>
            <a:r>
              <a:rPr lang="fr" sz="1200" dirty="0" err="1">
                <a:solidFill>
                  <a:srgbClr val="273B69"/>
                </a:solidFill>
                <a:latin typeface="Aptos"/>
                <a:ea typeface="Aptos"/>
                <a:cs typeface="Aptos"/>
                <a:sym typeface="Aptos"/>
              </a:rPr>
              <a:t>assessment</a:t>
            </a:r>
            <a:r>
              <a:rPr lang="fr" sz="1200" dirty="0">
                <a:solidFill>
                  <a:srgbClr val="273B69"/>
                </a:solidFill>
                <a:latin typeface="Aptos"/>
                <a:ea typeface="Aptos"/>
                <a:cs typeface="Aptos"/>
                <a:sym typeface="Aptos"/>
              </a:rPr>
              <a:t> of countries' </a:t>
            </a:r>
            <a:r>
              <a:rPr lang="fr" sz="1200" dirty="0" err="1">
                <a:solidFill>
                  <a:srgbClr val="273B69"/>
                </a:solidFill>
                <a:latin typeface="Aptos"/>
                <a:ea typeface="Aptos"/>
                <a:cs typeface="Aptos"/>
                <a:sym typeface="Aptos"/>
              </a:rPr>
              <a:t>progress</a:t>
            </a:r>
            <a:r>
              <a:rPr lang="fr" sz="1200" dirty="0">
                <a:solidFill>
                  <a:srgbClr val="273B69"/>
                </a:solidFill>
                <a:latin typeface="Aptos"/>
                <a:ea typeface="Aptos"/>
                <a:cs typeface="Aptos"/>
                <a:sym typeface="Aptos"/>
              </a:rPr>
              <a:t>, and support for </a:t>
            </a:r>
            <a:r>
              <a:rPr lang="fr" sz="1200" dirty="0" err="1">
                <a:solidFill>
                  <a:srgbClr val="273B69"/>
                </a:solidFill>
                <a:latin typeface="Aptos"/>
                <a:ea typeface="Aptos"/>
                <a:cs typeface="Aptos"/>
                <a:sym typeface="Aptos"/>
              </a:rPr>
              <a:t>guiding</a:t>
            </a:r>
            <a:r>
              <a:rPr lang="fr" sz="1200" dirty="0">
                <a:solidFill>
                  <a:srgbClr val="273B69"/>
                </a:solidFill>
                <a:latin typeface="Aptos"/>
                <a:ea typeface="Aptos"/>
                <a:cs typeface="Aptos"/>
                <a:sym typeface="Aptos"/>
              </a:rPr>
              <a:t> public </a:t>
            </a:r>
            <a:r>
              <a:rPr lang="fr" sz="1200" dirty="0" err="1">
                <a:solidFill>
                  <a:srgbClr val="273B69"/>
                </a:solidFill>
                <a:latin typeface="Aptos"/>
                <a:ea typeface="Aptos"/>
                <a:cs typeface="Aptos"/>
                <a:sym typeface="Aptos"/>
              </a:rPr>
              <a:t>policies</a:t>
            </a:r>
            <a:r>
              <a:rPr lang="fr" sz="1200" dirty="0">
                <a:solidFill>
                  <a:srgbClr val="273B69"/>
                </a:solidFill>
                <a:latin typeface="Aptos"/>
                <a:ea typeface="Aptos"/>
                <a:cs typeface="Aptos"/>
                <a:sym typeface="Aptos"/>
              </a:rPr>
              <a:t>.</a:t>
            </a:r>
            <a:endParaRPr dirty="0">
              <a:solidFill>
                <a:srgbClr val="273B69"/>
              </a:solidFill>
            </a:endParaRPr>
          </a:p>
        </p:txBody>
      </p:sp>
      <p:sp>
        <p:nvSpPr>
          <p:cNvPr id="113" name="Google Shape;113;p14"/>
          <p:cNvSpPr/>
          <p:nvPr/>
        </p:nvSpPr>
        <p:spPr>
          <a:xfrm>
            <a:off x="1815775" y="824388"/>
            <a:ext cx="116100" cy="120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4" name="Google Shape;114;p14"/>
          <p:cNvSpPr/>
          <p:nvPr/>
        </p:nvSpPr>
        <p:spPr>
          <a:xfrm>
            <a:off x="1815775" y="1960138"/>
            <a:ext cx="116100" cy="120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5" name="Google Shape;115;p14"/>
          <p:cNvSpPr/>
          <p:nvPr/>
        </p:nvSpPr>
        <p:spPr>
          <a:xfrm>
            <a:off x="1815775" y="3007213"/>
            <a:ext cx="116100" cy="120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6" name="Google Shape;116;p14"/>
          <p:cNvSpPr/>
          <p:nvPr/>
        </p:nvSpPr>
        <p:spPr>
          <a:xfrm>
            <a:off x="1815775" y="4097688"/>
            <a:ext cx="116100" cy="120300"/>
          </a:xfrm>
          <a:prstGeom prst="ellipse">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30" title="visuel core idd png .png"/>
          <p:cNvPicPr preferRelativeResize="0"/>
          <p:nvPr/>
        </p:nvPicPr>
        <p:blipFill rotWithShape="1">
          <a:blip r:embed="rId3">
            <a:alphaModFix/>
          </a:blip>
          <a:srcRect l="23400"/>
          <a:stretch/>
        </p:blipFill>
        <p:spPr>
          <a:xfrm>
            <a:off x="-73275" y="0"/>
            <a:ext cx="6698450" cy="5143499"/>
          </a:xfrm>
          <a:prstGeom prst="rect">
            <a:avLst/>
          </a:prstGeom>
          <a:noFill/>
          <a:ln>
            <a:noFill/>
          </a:ln>
        </p:spPr>
      </p:pic>
      <p:pic>
        <p:nvPicPr>
          <p:cNvPr id="427" name="Google Shape;427;p30" title="visuel core idd 2.png"/>
          <p:cNvPicPr preferRelativeResize="0"/>
          <p:nvPr/>
        </p:nvPicPr>
        <p:blipFill rotWithShape="1">
          <a:blip r:embed="rId4">
            <a:alphaModFix/>
          </a:blip>
          <a:srcRect r="80113"/>
          <a:stretch/>
        </p:blipFill>
        <p:spPr>
          <a:xfrm rot="10800000">
            <a:off x="5185248" y="1"/>
            <a:ext cx="2720502" cy="5143499"/>
          </a:xfrm>
          <a:prstGeom prst="rect">
            <a:avLst/>
          </a:prstGeom>
          <a:noFill/>
          <a:ln>
            <a:noFill/>
          </a:ln>
        </p:spPr>
      </p:pic>
      <p:pic>
        <p:nvPicPr>
          <p:cNvPr id="428" name="Google Shape;428;p30" title="visuel core idd 2.png"/>
          <p:cNvPicPr preferRelativeResize="0"/>
          <p:nvPr/>
        </p:nvPicPr>
        <p:blipFill rotWithShape="1">
          <a:blip r:embed="rId4">
            <a:alphaModFix/>
          </a:blip>
          <a:srcRect r="80113"/>
          <a:stretch/>
        </p:blipFill>
        <p:spPr>
          <a:xfrm>
            <a:off x="1285875" y="0"/>
            <a:ext cx="2841626" cy="5143501"/>
          </a:xfrm>
          <a:prstGeom prst="rect">
            <a:avLst/>
          </a:prstGeom>
          <a:noFill/>
          <a:ln>
            <a:noFill/>
          </a:ln>
        </p:spPr>
      </p:pic>
      <p:sp>
        <p:nvSpPr>
          <p:cNvPr id="429" name="Google Shape;429;p30"/>
          <p:cNvSpPr txBox="1"/>
          <p:nvPr/>
        </p:nvSpPr>
        <p:spPr>
          <a:xfrm>
            <a:off x="1285875" y="1464575"/>
            <a:ext cx="6503100" cy="17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6200" b="1">
                <a:solidFill>
                  <a:srgbClr val="283967"/>
                </a:solidFill>
                <a:latin typeface="Poppins"/>
                <a:ea typeface="Poppins"/>
                <a:cs typeface="Poppins"/>
                <a:sym typeface="Poppins"/>
              </a:rPr>
              <a:t>Thank you</a:t>
            </a:r>
            <a:endParaRPr sz="6200" b="1">
              <a:solidFill>
                <a:srgbClr val="283967"/>
              </a:solidFill>
              <a:latin typeface="Poppins"/>
              <a:ea typeface="Poppins"/>
              <a:cs typeface="Poppins"/>
              <a:sym typeface="Poppins"/>
            </a:endParaRPr>
          </a:p>
        </p:txBody>
      </p:sp>
      <p:sp>
        <p:nvSpPr>
          <p:cNvPr id="430" name="Google Shape;430;p30"/>
          <p:cNvSpPr txBox="1"/>
          <p:nvPr/>
        </p:nvSpPr>
        <p:spPr>
          <a:xfrm>
            <a:off x="1839300" y="2571750"/>
            <a:ext cx="6417900" cy="16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solidFill>
                <a:srgbClr val="283967"/>
              </a:solidFill>
              <a:latin typeface="Poppins"/>
              <a:ea typeface="Poppins"/>
              <a:cs typeface="Poppins"/>
              <a:sym typeface="Poppins"/>
            </a:endParaRPr>
          </a:p>
        </p:txBody>
      </p:sp>
      <p:pic>
        <p:nvPicPr>
          <p:cNvPr id="431" name="Google Shape;431;p30"/>
          <p:cNvPicPr preferRelativeResize="0"/>
          <p:nvPr/>
        </p:nvPicPr>
        <p:blipFill rotWithShape="1">
          <a:blip r:embed="rId5">
            <a:alphaModFix/>
          </a:blip>
          <a:srcRect l="2491" r="4181"/>
          <a:stretch/>
        </p:blipFill>
        <p:spPr>
          <a:xfrm>
            <a:off x="3316125" y="3054913"/>
            <a:ext cx="2442600" cy="663275"/>
          </a:xfrm>
          <a:prstGeom prst="rect">
            <a:avLst/>
          </a:prstGeom>
          <a:noFill/>
          <a:ln>
            <a:noFill/>
          </a:ln>
        </p:spPr>
      </p:pic>
      <p:sp>
        <p:nvSpPr>
          <p:cNvPr id="432" name="Google Shape;432;p30"/>
          <p:cNvSpPr txBox="1"/>
          <p:nvPr/>
        </p:nvSpPr>
        <p:spPr>
          <a:xfrm>
            <a:off x="-1492500" y="2422800"/>
            <a:ext cx="12129000" cy="54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500">
                <a:solidFill>
                  <a:srgbClr val="283967"/>
                </a:solidFill>
                <a:latin typeface="Poppins"/>
                <a:ea typeface="Poppins"/>
                <a:cs typeface="Poppins"/>
                <a:sym typeface="Poppins"/>
              </a:rPr>
              <a:t>For your attention</a:t>
            </a:r>
            <a:endParaRPr sz="2500">
              <a:solidFill>
                <a:srgbClr val="283967"/>
              </a:solidFill>
              <a:latin typeface="Poppins"/>
              <a:ea typeface="Poppins"/>
              <a:cs typeface="Poppins"/>
              <a:sym typeface="Poppins"/>
            </a:endParaRPr>
          </a:p>
        </p:txBody>
      </p:sp>
      <p:sp>
        <p:nvSpPr>
          <p:cNvPr id="433" name="Google Shape;433;p30"/>
          <p:cNvSpPr/>
          <p:nvPr/>
        </p:nvSpPr>
        <p:spPr>
          <a:xfrm>
            <a:off x="0" y="0"/>
            <a:ext cx="1365300" cy="51435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4" name="Google Shape;434;p30"/>
          <p:cNvSpPr/>
          <p:nvPr/>
        </p:nvSpPr>
        <p:spPr>
          <a:xfrm>
            <a:off x="7778700" y="0"/>
            <a:ext cx="1365300" cy="51435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435" name="Google Shape;435;p30" title="visuel core idd png .png"/>
          <p:cNvPicPr preferRelativeResize="0"/>
          <p:nvPr/>
        </p:nvPicPr>
        <p:blipFill rotWithShape="1">
          <a:blip r:embed="rId3">
            <a:alphaModFix/>
          </a:blip>
          <a:srcRect l="23400" r="61056"/>
          <a:stretch/>
        </p:blipFill>
        <p:spPr>
          <a:xfrm rot="10800000">
            <a:off x="7784850" y="1"/>
            <a:ext cx="1359150" cy="5143499"/>
          </a:xfrm>
          <a:prstGeom prst="rect">
            <a:avLst/>
          </a:prstGeom>
          <a:noFill/>
          <a:ln>
            <a:noFill/>
          </a:ln>
        </p:spPr>
      </p:pic>
      <p:sp>
        <p:nvSpPr>
          <p:cNvPr id="436" name="Google Shape;436;p30"/>
          <p:cNvSpPr txBox="1"/>
          <p:nvPr/>
        </p:nvSpPr>
        <p:spPr>
          <a:xfrm>
            <a:off x="3172375" y="3804625"/>
            <a:ext cx="2410200" cy="492092"/>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fr" sz="1000" b="1" i="1" dirty="0">
                <a:solidFill>
                  <a:srgbClr val="283967"/>
                </a:solidFill>
                <a:latin typeface="Aptos"/>
                <a:ea typeface="Aptos"/>
                <a:cs typeface="Aptos"/>
                <a:sym typeface="Aptos"/>
              </a:rPr>
              <a:t>Contacts : </a:t>
            </a:r>
            <a:endParaRPr sz="1000" b="1" i="1" dirty="0">
              <a:solidFill>
                <a:srgbClr val="283967"/>
              </a:solidFill>
              <a:latin typeface="Aptos"/>
              <a:ea typeface="Aptos"/>
              <a:cs typeface="Aptos"/>
              <a:sym typeface="Aptos"/>
            </a:endParaRPr>
          </a:p>
          <a:p>
            <a:pPr marL="0" lvl="0" indent="0" algn="ctr" rtl="0">
              <a:lnSpc>
                <a:spcPct val="107916"/>
              </a:lnSpc>
              <a:spcBef>
                <a:spcPts val="0"/>
              </a:spcBef>
              <a:spcAft>
                <a:spcPts val="0"/>
              </a:spcAft>
              <a:buNone/>
            </a:pPr>
            <a:r>
              <a:rPr lang="fr" sz="850" i="1" dirty="0" err="1">
                <a:solidFill>
                  <a:srgbClr val="283967"/>
                </a:solidFill>
                <a:highlight>
                  <a:srgbClr val="FFFFFF"/>
                </a:highlight>
                <a:latin typeface="Roboto"/>
                <a:ea typeface="Roboto"/>
                <a:cs typeface="Roboto"/>
                <a:sym typeface="Roboto"/>
              </a:rPr>
              <a:t>rdegron@planbleu.org</a:t>
            </a:r>
            <a:endParaRPr sz="850" i="1" dirty="0">
              <a:solidFill>
                <a:srgbClr val="283967"/>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5" title="visuel core idd 3r.png"/>
          <p:cNvPicPr preferRelativeResize="0"/>
          <p:nvPr/>
        </p:nvPicPr>
        <p:blipFill>
          <a:blip r:embed="rId3">
            <a:alphaModFix/>
          </a:blip>
          <a:stretch>
            <a:fillRect/>
          </a:stretch>
        </p:blipFill>
        <p:spPr>
          <a:xfrm>
            <a:off x="0" y="-7"/>
            <a:ext cx="9144003" cy="5143501"/>
          </a:xfrm>
          <a:prstGeom prst="rect">
            <a:avLst/>
          </a:prstGeom>
          <a:noFill/>
          <a:ln>
            <a:noFill/>
          </a:ln>
        </p:spPr>
      </p:pic>
      <p:sp>
        <p:nvSpPr>
          <p:cNvPr id="122" name="Google Shape;122;p15"/>
          <p:cNvSpPr txBox="1">
            <a:spLocks noGrp="1"/>
          </p:cNvSpPr>
          <p:nvPr>
            <p:ph type="subTitle" idx="4294967295"/>
          </p:nvPr>
        </p:nvSpPr>
        <p:spPr>
          <a:xfrm>
            <a:off x="515275" y="221900"/>
            <a:ext cx="5215800" cy="408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None/>
            </a:pPr>
            <a:r>
              <a:rPr lang="fr" sz="1700" b="1">
                <a:solidFill>
                  <a:srgbClr val="273B69"/>
                </a:solidFill>
              </a:rPr>
              <a:t>The core indicators of the Mediterranean Strategy for Sustainable Development:</a:t>
            </a:r>
            <a:endParaRPr sz="3400" b="1">
              <a:solidFill>
                <a:srgbClr val="273B69"/>
              </a:solidFill>
            </a:endParaRPr>
          </a:p>
        </p:txBody>
      </p:sp>
      <p:sp>
        <p:nvSpPr>
          <p:cNvPr id="123" name="Google Shape;123;p15"/>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4" name="Google Shape;124;p15"/>
          <p:cNvSpPr/>
          <p:nvPr/>
        </p:nvSpPr>
        <p:spPr>
          <a:xfrm>
            <a:off x="3486700" y="2015600"/>
            <a:ext cx="2480700" cy="1402500"/>
          </a:xfrm>
          <a:prstGeom prst="roundRect">
            <a:avLst>
              <a:gd name="adj" fmla="val 16667"/>
            </a:avLst>
          </a:prstGeom>
          <a:solidFill>
            <a:srgbClr val="049D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 name="Google Shape;125;p15"/>
          <p:cNvSpPr/>
          <p:nvPr/>
        </p:nvSpPr>
        <p:spPr>
          <a:xfrm>
            <a:off x="688250" y="2015596"/>
            <a:ext cx="2571300" cy="1446600"/>
          </a:xfrm>
          <a:prstGeom prst="roundRect">
            <a:avLst>
              <a:gd name="adj" fmla="val 16667"/>
            </a:avLst>
          </a:prstGeom>
          <a:solidFill>
            <a:srgbClr val="DFED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6" name="Google Shape;126;p15"/>
          <p:cNvSpPr/>
          <p:nvPr/>
        </p:nvSpPr>
        <p:spPr>
          <a:xfrm>
            <a:off x="791888" y="2106713"/>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7" name="Google Shape;127;p15"/>
          <p:cNvSpPr/>
          <p:nvPr/>
        </p:nvSpPr>
        <p:spPr>
          <a:xfrm>
            <a:off x="3486700" y="1221725"/>
            <a:ext cx="2480700" cy="661500"/>
          </a:xfrm>
          <a:prstGeom prst="roundRect">
            <a:avLst>
              <a:gd name="adj" fmla="val 16667"/>
            </a:avLst>
          </a:prstGeom>
          <a:solidFill>
            <a:srgbClr val="DFED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8" name="Google Shape;128;p15"/>
          <p:cNvSpPr/>
          <p:nvPr/>
        </p:nvSpPr>
        <p:spPr>
          <a:xfrm>
            <a:off x="791875" y="2814925"/>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 name="Google Shape;129;p15"/>
          <p:cNvSpPr/>
          <p:nvPr/>
        </p:nvSpPr>
        <p:spPr>
          <a:xfrm>
            <a:off x="3621950" y="1290863"/>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0" name="Google Shape;130;p15"/>
          <p:cNvSpPr txBox="1"/>
          <p:nvPr/>
        </p:nvSpPr>
        <p:spPr>
          <a:xfrm>
            <a:off x="753188" y="2145213"/>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02</a:t>
            </a:r>
            <a:endParaRPr sz="1800" b="1">
              <a:solidFill>
                <a:srgbClr val="283967"/>
              </a:solidFill>
              <a:latin typeface="Roboto"/>
              <a:ea typeface="Roboto"/>
              <a:cs typeface="Roboto"/>
              <a:sym typeface="Roboto"/>
            </a:endParaRPr>
          </a:p>
        </p:txBody>
      </p:sp>
      <p:sp>
        <p:nvSpPr>
          <p:cNvPr id="131" name="Google Shape;131;p15"/>
          <p:cNvSpPr txBox="1"/>
          <p:nvPr/>
        </p:nvSpPr>
        <p:spPr>
          <a:xfrm>
            <a:off x="3583250" y="1329363"/>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04</a:t>
            </a:r>
            <a:endParaRPr sz="1800" b="1">
              <a:solidFill>
                <a:srgbClr val="283967"/>
              </a:solidFill>
              <a:latin typeface="Roboto"/>
              <a:ea typeface="Roboto"/>
              <a:cs typeface="Roboto"/>
              <a:sym typeface="Roboto"/>
            </a:endParaRPr>
          </a:p>
        </p:txBody>
      </p:sp>
      <p:sp>
        <p:nvSpPr>
          <p:cNvPr id="132" name="Google Shape;132;p15"/>
          <p:cNvSpPr txBox="1"/>
          <p:nvPr/>
        </p:nvSpPr>
        <p:spPr>
          <a:xfrm>
            <a:off x="1440450" y="2131063"/>
            <a:ext cx="14547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rgbClr val="283967"/>
                </a:solidFill>
                <a:latin typeface="Roboto"/>
                <a:ea typeface="Roboto"/>
                <a:cs typeface="Roboto"/>
                <a:sym typeface="Roboto"/>
              </a:rPr>
              <a:t>Life expectancy at birth</a:t>
            </a:r>
            <a:endParaRPr b="1">
              <a:solidFill>
                <a:srgbClr val="283967"/>
              </a:solidFill>
              <a:latin typeface="Roboto"/>
              <a:ea typeface="Roboto"/>
              <a:cs typeface="Roboto"/>
              <a:sym typeface="Roboto"/>
            </a:endParaRPr>
          </a:p>
        </p:txBody>
      </p:sp>
      <p:sp>
        <p:nvSpPr>
          <p:cNvPr id="133" name="Google Shape;133;p15"/>
          <p:cNvSpPr txBox="1"/>
          <p:nvPr/>
        </p:nvSpPr>
        <p:spPr>
          <a:xfrm>
            <a:off x="1403100" y="2792138"/>
            <a:ext cx="16554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rgbClr val="273B69"/>
                </a:solidFill>
                <a:latin typeface="Aptos"/>
                <a:ea typeface="Aptos"/>
                <a:cs typeface="Aptos"/>
                <a:sym typeface="Aptos"/>
              </a:rPr>
              <a:t>Average years of schooling</a:t>
            </a:r>
            <a:endParaRPr b="1">
              <a:solidFill>
                <a:srgbClr val="273B69"/>
              </a:solidFill>
              <a:latin typeface="Roboto"/>
              <a:ea typeface="Roboto"/>
              <a:cs typeface="Roboto"/>
              <a:sym typeface="Roboto"/>
            </a:endParaRPr>
          </a:p>
        </p:txBody>
      </p:sp>
      <p:sp>
        <p:nvSpPr>
          <p:cNvPr id="134" name="Google Shape;134;p15"/>
          <p:cNvSpPr txBox="1"/>
          <p:nvPr/>
        </p:nvSpPr>
        <p:spPr>
          <a:xfrm>
            <a:off x="4220050" y="1290863"/>
            <a:ext cx="1454700" cy="8706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fr" sz="1200" b="1">
                <a:solidFill>
                  <a:srgbClr val="273B69"/>
                </a:solidFill>
                <a:latin typeface="Roboto"/>
                <a:ea typeface="Roboto"/>
                <a:cs typeface="Roboto"/>
                <a:sym typeface="Roboto"/>
              </a:rPr>
              <a:t>Real GDP per capita</a:t>
            </a:r>
            <a:endParaRPr sz="1200" b="1">
              <a:solidFill>
                <a:srgbClr val="273B69"/>
              </a:solidFill>
              <a:latin typeface="Roboto"/>
              <a:ea typeface="Roboto"/>
              <a:cs typeface="Roboto"/>
              <a:sym typeface="Roboto"/>
            </a:endParaRPr>
          </a:p>
          <a:p>
            <a:pPr marL="0" lvl="0" indent="0" algn="ctr" rtl="0">
              <a:lnSpc>
                <a:spcPct val="107916"/>
              </a:lnSpc>
              <a:spcBef>
                <a:spcPts val="800"/>
              </a:spcBef>
              <a:spcAft>
                <a:spcPts val="800"/>
              </a:spcAft>
              <a:buNone/>
            </a:pPr>
            <a:endParaRPr sz="1200" b="1">
              <a:solidFill>
                <a:srgbClr val="273B69"/>
              </a:solidFill>
              <a:latin typeface="Aptos"/>
              <a:ea typeface="Aptos"/>
              <a:cs typeface="Aptos"/>
              <a:sym typeface="Aptos"/>
            </a:endParaRPr>
          </a:p>
        </p:txBody>
      </p:sp>
      <p:sp>
        <p:nvSpPr>
          <p:cNvPr id="135" name="Google Shape;135;p15"/>
          <p:cNvSpPr txBox="1"/>
          <p:nvPr/>
        </p:nvSpPr>
        <p:spPr>
          <a:xfrm>
            <a:off x="753200" y="2853425"/>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03</a:t>
            </a:r>
            <a:endParaRPr sz="1800" b="1">
              <a:solidFill>
                <a:srgbClr val="283967"/>
              </a:solidFill>
              <a:latin typeface="Roboto"/>
              <a:ea typeface="Roboto"/>
              <a:cs typeface="Roboto"/>
              <a:sym typeface="Roboto"/>
            </a:endParaRPr>
          </a:p>
        </p:txBody>
      </p:sp>
      <p:sp>
        <p:nvSpPr>
          <p:cNvPr id="136" name="Google Shape;136;p15"/>
          <p:cNvSpPr/>
          <p:nvPr/>
        </p:nvSpPr>
        <p:spPr>
          <a:xfrm>
            <a:off x="715350" y="1221725"/>
            <a:ext cx="2544300" cy="661500"/>
          </a:xfrm>
          <a:prstGeom prst="roundRect">
            <a:avLst>
              <a:gd name="adj" fmla="val 16667"/>
            </a:avLst>
          </a:prstGeom>
          <a:solidFill>
            <a:srgbClr val="2839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7" name="Google Shape;137;p15"/>
          <p:cNvSpPr/>
          <p:nvPr/>
        </p:nvSpPr>
        <p:spPr>
          <a:xfrm>
            <a:off x="6194450" y="1221713"/>
            <a:ext cx="2480700" cy="661500"/>
          </a:xfrm>
          <a:prstGeom prst="roundRect">
            <a:avLst>
              <a:gd name="adj" fmla="val 16667"/>
            </a:avLst>
          </a:prstGeom>
          <a:solidFill>
            <a:srgbClr val="0A6FA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8" name="Google Shape;138;p15"/>
          <p:cNvSpPr/>
          <p:nvPr/>
        </p:nvSpPr>
        <p:spPr>
          <a:xfrm>
            <a:off x="6194550" y="2009613"/>
            <a:ext cx="2480700" cy="1402500"/>
          </a:xfrm>
          <a:prstGeom prst="roundRect">
            <a:avLst>
              <a:gd name="adj" fmla="val 16667"/>
            </a:avLst>
          </a:prstGeom>
          <a:solidFill>
            <a:srgbClr val="049D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49DD4"/>
              </a:solidFill>
              <a:latin typeface="Roboto"/>
              <a:ea typeface="Roboto"/>
              <a:cs typeface="Roboto"/>
              <a:sym typeface="Roboto"/>
            </a:endParaRPr>
          </a:p>
        </p:txBody>
      </p:sp>
      <p:sp>
        <p:nvSpPr>
          <p:cNvPr id="139" name="Google Shape;139;p15"/>
          <p:cNvSpPr/>
          <p:nvPr/>
        </p:nvSpPr>
        <p:spPr>
          <a:xfrm>
            <a:off x="668450" y="3585650"/>
            <a:ext cx="8006700" cy="661500"/>
          </a:xfrm>
          <a:prstGeom prst="roundRect">
            <a:avLst>
              <a:gd name="adj" fmla="val 16667"/>
            </a:avLst>
          </a:prstGeom>
          <a:solidFill>
            <a:srgbClr val="98DC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0" name="Google Shape;140;p15"/>
          <p:cNvSpPr/>
          <p:nvPr/>
        </p:nvSpPr>
        <p:spPr>
          <a:xfrm>
            <a:off x="3583250" y="2091638"/>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1" name="Google Shape;141;p15"/>
          <p:cNvSpPr txBox="1"/>
          <p:nvPr/>
        </p:nvSpPr>
        <p:spPr>
          <a:xfrm>
            <a:off x="4220050" y="1984325"/>
            <a:ext cx="1851000" cy="768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Territorial carbon dioxide emissions per capita</a:t>
            </a:r>
            <a:endParaRPr b="1">
              <a:solidFill>
                <a:schemeClr val="lt1"/>
              </a:solidFill>
              <a:latin typeface="Roboto"/>
              <a:ea typeface="Roboto"/>
              <a:cs typeface="Roboto"/>
              <a:sym typeface="Roboto"/>
            </a:endParaRPr>
          </a:p>
        </p:txBody>
      </p:sp>
      <p:sp>
        <p:nvSpPr>
          <p:cNvPr id="142" name="Google Shape;142;p15"/>
          <p:cNvSpPr txBox="1"/>
          <p:nvPr/>
        </p:nvSpPr>
        <p:spPr>
          <a:xfrm>
            <a:off x="3544550" y="2142713"/>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05</a:t>
            </a:r>
            <a:endParaRPr sz="1800" b="1">
              <a:solidFill>
                <a:srgbClr val="283967"/>
              </a:solidFill>
              <a:latin typeface="Roboto"/>
              <a:ea typeface="Roboto"/>
              <a:cs typeface="Roboto"/>
              <a:sym typeface="Roboto"/>
            </a:endParaRPr>
          </a:p>
        </p:txBody>
      </p:sp>
      <p:sp>
        <p:nvSpPr>
          <p:cNvPr id="143" name="Google Shape;143;p15"/>
          <p:cNvSpPr/>
          <p:nvPr/>
        </p:nvSpPr>
        <p:spPr>
          <a:xfrm>
            <a:off x="3583250" y="2778538"/>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Roboto"/>
              <a:ea typeface="Roboto"/>
              <a:cs typeface="Roboto"/>
              <a:sym typeface="Roboto"/>
            </a:endParaRPr>
          </a:p>
        </p:txBody>
      </p:sp>
      <p:sp>
        <p:nvSpPr>
          <p:cNvPr id="144" name="Google Shape;144;p15"/>
          <p:cNvSpPr txBox="1"/>
          <p:nvPr/>
        </p:nvSpPr>
        <p:spPr>
          <a:xfrm>
            <a:off x="3544550" y="2823275"/>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06</a:t>
            </a:r>
            <a:endParaRPr sz="1800" b="1">
              <a:solidFill>
                <a:srgbClr val="283967"/>
              </a:solidFill>
              <a:latin typeface="Roboto"/>
              <a:ea typeface="Roboto"/>
              <a:cs typeface="Roboto"/>
              <a:sym typeface="Roboto"/>
            </a:endParaRPr>
          </a:p>
        </p:txBody>
      </p:sp>
      <p:sp>
        <p:nvSpPr>
          <p:cNvPr id="145" name="Google Shape;145;p15"/>
          <p:cNvSpPr txBox="1"/>
          <p:nvPr/>
        </p:nvSpPr>
        <p:spPr>
          <a:xfrm>
            <a:off x="4220050" y="2714825"/>
            <a:ext cx="15369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Surface air temperatures (SAT)</a:t>
            </a:r>
            <a:endParaRPr b="1">
              <a:solidFill>
                <a:schemeClr val="lt1"/>
              </a:solidFill>
              <a:latin typeface="Roboto"/>
              <a:ea typeface="Roboto"/>
              <a:cs typeface="Roboto"/>
              <a:sym typeface="Roboto"/>
            </a:endParaRPr>
          </a:p>
        </p:txBody>
      </p:sp>
      <p:sp>
        <p:nvSpPr>
          <p:cNvPr id="146" name="Google Shape;146;p15"/>
          <p:cNvSpPr/>
          <p:nvPr/>
        </p:nvSpPr>
        <p:spPr>
          <a:xfrm>
            <a:off x="6282963" y="2091650"/>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7" name="Google Shape;147;p15"/>
          <p:cNvSpPr/>
          <p:nvPr/>
        </p:nvSpPr>
        <p:spPr>
          <a:xfrm>
            <a:off x="6282975" y="2737625"/>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8" name="Google Shape;148;p15"/>
          <p:cNvSpPr txBox="1"/>
          <p:nvPr/>
        </p:nvSpPr>
        <p:spPr>
          <a:xfrm>
            <a:off x="6244263" y="2142725"/>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08</a:t>
            </a:r>
            <a:endParaRPr sz="1800" b="1">
              <a:solidFill>
                <a:srgbClr val="283967"/>
              </a:solidFill>
              <a:latin typeface="Roboto"/>
              <a:ea typeface="Roboto"/>
              <a:cs typeface="Roboto"/>
              <a:sym typeface="Roboto"/>
            </a:endParaRPr>
          </a:p>
        </p:txBody>
      </p:sp>
      <p:sp>
        <p:nvSpPr>
          <p:cNvPr id="149" name="Google Shape;149;p15"/>
          <p:cNvSpPr txBox="1"/>
          <p:nvPr/>
        </p:nvSpPr>
        <p:spPr>
          <a:xfrm>
            <a:off x="6834975" y="2814563"/>
            <a:ext cx="18339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Air quality</a:t>
            </a:r>
            <a:endParaRPr b="1">
              <a:solidFill>
                <a:schemeClr val="lt1"/>
              </a:solidFill>
              <a:latin typeface="Roboto"/>
              <a:ea typeface="Roboto"/>
              <a:cs typeface="Roboto"/>
              <a:sym typeface="Roboto"/>
            </a:endParaRPr>
          </a:p>
        </p:txBody>
      </p:sp>
      <p:sp>
        <p:nvSpPr>
          <p:cNvPr id="150" name="Google Shape;150;p15"/>
          <p:cNvSpPr txBox="1"/>
          <p:nvPr/>
        </p:nvSpPr>
        <p:spPr>
          <a:xfrm>
            <a:off x="6834975" y="2131075"/>
            <a:ext cx="15321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Marine plastic emissions</a:t>
            </a:r>
            <a:endParaRPr b="1">
              <a:solidFill>
                <a:schemeClr val="lt1"/>
              </a:solidFill>
              <a:latin typeface="Roboto"/>
              <a:ea typeface="Roboto"/>
              <a:cs typeface="Roboto"/>
              <a:sym typeface="Roboto"/>
            </a:endParaRPr>
          </a:p>
        </p:txBody>
      </p:sp>
      <p:sp>
        <p:nvSpPr>
          <p:cNvPr id="151" name="Google Shape;151;p15"/>
          <p:cNvSpPr txBox="1"/>
          <p:nvPr/>
        </p:nvSpPr>
        <p:spPr>
          <a:xfrm>
            <a:off x="6244275" y="2778550"/>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09</a:t>
            </a:r>
            <a:endParaRPr sz="1800" b="1">
              <a:solidFill>
                <a:srgbClr val="283967"/>
              </a:solidFill>
              <a:latin typeface="Roboto"/>
              <a:ea typeface="Roboto"/>
              <a:cs typeface="Roboto"/>
              <a:sym typeface="Roboto"/>
            </a:endParaRPr>
          </a:p>
        </p:txBody>
      </p:sp>
      <p:sp>
        <p:nvSpPr>
          <p:cNvPr id="152" name="Google Shape;152;p15"/>
          <p:cNvSpPr/>
          <p:nvPr/>
        </p:nvSpPr>
        <p:spPr>
          <a:xfrm>
            <a:off x="2973400" y="3654800"/>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3" name="Google Shape;153;p15"/>
          <p:cNvSpPr txBox="1"/>
          <p:nvPr/>
        </p:nvSpPr>
        <p:spPr>
          <a:xfrm>
            <a:off x="2934700" y="3695100"/>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10</a:t>
            </a:r>
            <a:endParaRPr sz="1800" b="1">
              <a:solidFill>
                <a:srgbClr val="283967"/>
              </a:solidFill>
              <a:latin typeface="Roboto"/>
              <a:ea typeface="Roboto"/>
              <a:cs typeface="Roboto"/>
              <a:sym typeface="Roboto"/>
            </a:endParaRPr>
          </a:p>
        </p:txBody>
      </p:sp>
      <p:sp>
        <p:nvSpPr>
          <p:cNvPr id="154" name="Google Shape;154;p15"/>
          <p:cNvSpPr txBox="1"/>
          <p:nvPr/>
        </p:nvSpPr>
        <p:spPr>
          <a:xfrm>
            <a:off x="3479500" y="3716663"/>
            <a:ext cx="2935800" cy="3693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800"/>
              </a:spcAft>
              <a:buNone/>
            </a:pPr>
            <a:r>
              <a:rPr lang="fr" sz="1200" b="1">
                <a:solidFill>
                  <a:schemeClr val="lt1"/>
                </a:solidFill>
                <a:latin typeface="Roboto"/>
                <a:ea typeface="Roboto"/>
                <a:cs typeface="Roboto"/>
                <a:sym typeface="Roboto"/>
              </a:rPr>
              <a:t>Evolution of protected marine areas</a:t>
            </a:r>
            <a:endParaRPr b="1">
              <a:solidFill>
                <a:schemeClr val="lt1"/>
              </a:solidFill>
              <a:latin typeface="Roboto"/>
              <a:ea typeface="Roboto"/>
              <a:cs typeface="Roboto"/>
              <a:sym typeface="Roboto"/>
            </a:endParaRPr>
          </a:p>
        </p:txBody>
      </p:sp>
      <p:sp>
        <p:nvSpPr>
          <p:cNvPr id="155" name="Google Shape;155;p15"/>
          <p:cNvSpPr/>
          <p:nvPr/>
        </p:nvSpPr>
        <p:spPr>
          <a:xfrm>
            <a:off x="791900" y="1304225"/>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6" name="Google Shape;156;p15"/>
          <p:cNvSpPr txBox="1"/>
          <p:nvPr/>
        </p:nvSpPr>
        <p:spPr>
          <a:xfrm>
            <a:off x="1423300" y="1381175"/>
            <a:ext cx="12048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Demographics</a:t>
            </a:r>
            <a:endParaRPr b="1">
              <a:solidFill>
                <a:schemeClr val="lt1"/>
              </a:solidFill>
              <a:latin typeface="Roboto"/>
              <a:ea typeface="Roboto"/>
              <a:cs typeface="Roboto"/>
              <a:sym typeface="Roboto"/>
            </a:endParaRPr>
          </a:p>
        </p:txBody>
      </p:sp>
      <p:sp>
        <p:nvSpPr>
          <p:cNvPr id="157" name="Google Shape;157;p15"/>
          <p:cNvSpPr txBox="1"/>
          <p:nvPr/>
        </p:nvSpPr>
        <p:spPr>
          <a:xfrm>
            <a:off x="753175" y="1341225"/>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01</a:t>
            </a:r>
            <a:endParaRPr sz="1800" b="1">
              <a:solidFill>
                <a:srgbClr val="283967"/>
              </a:solidFill>
              <a:latin typeface="Roboto"/>
              <a:ea typeface="Roboto"/>
              <a:cs typeface="Roboto"/>
              <a:sym typeface="Roboto"/>
            </a:endParaRPr>
          </a:p>
        </p:txBody>
      </p:sp>
      <p:sp>
        <p:nvSpPr>
          <p:cNvPr id="158" name="Google Shape;158;p15"/>
          <p:cNvSpPr/>
          <p:nvPr/>
        </p:nvSpPr>
        <p:spPr>
          <a:xfrm>
            <a:off x="6244263" y="1290875"/>
            <a:ext cx="513300" cy="523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9" name="Google Shape;159;p15"/>
          <p:cNvSpPr txBox="1"/>
          <p:nvPr/>
        </p:nvSpPr>
        <p:spPr>
          <a:xfrm>
            <a:off x="6834975" y="1281425"/>
            <a:ext cx="1536900" cy="568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chemeClr val="lt1"/>
                </a:solidFill>
                <a:latin typeface="Roboto"/>
                <a:ea typeface="Roboto"/>
                <a:cs typeface="Roboto"/>
                <a:sym typeface="Roboto"/>
              </a:rPr>
              <a:t>Water availability per capita</a:t>
            </a:r>
            <a:endParaRPr b="1">
              <a:solidFill>
                <a:schemeClr val="lt1"/>
              </a:solidFill>
              <a:latin typeface="Roboto"/>
              <a:ea typeface="Roboto"/>
              <a:cs typeface="Roboto"/>
              <a:sym typeface="Roboto"/>
            </a:endParaRPr>
          </a:p>
        </p:txBody>
      </p:sp>
      <p:sp>
        <p:nvSpPr>
          <p:cNvPr id="160" name="Google Shape;160;p15"/>
          <p:cNvSpPr txBox="1"/>
          <p:nvPr/>
        </p:nvSpPr>
        <p:spPr>
          <a:xfrm>
            <a:off x="6205575" y="1341225"/>
            <a:ext cx="590700" cy="35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283967"/>
                </a:solidFill>
                <a:latin typeface="Roboto"/>
                <a:ea typeface="Roboto"/>
                <a:cs typeface="Roboto"/>
                <a:sym typeface="Roboto"/>
              </a:rPr>
              <a:t>07</a:t>
            </a:r>
            <a:endParaRPr sz="1800" b="1">
              <a:solidFill>
                <a:srgbClr val="283967"/>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6" title="visuel core idd 2.png"/>
          <p:cNvPicPr preferRelativeResize="0"/>
          <p:nvPr/>
        </p:nvPicPr>
        <p:blipFill rotWithShape="1">
          <a:blip r:embed="rId3">
            <a:alphaModFix/>
          </a:blip>
          <a:srcRect r="79716"/>
          <a:stretch/>
        </p:blipFill>
        <p:spPr>
          <a:xfrm rot="10800000">
            <a:off x="7395100" y="1"/>
            <a:ext cx="1748900" cy="5143499"/>
          </a:xfrm>
          <a:prstGeom prst="rect">
            <a:avLst/>
          </a:prstGeom>
          <a:noFill/>
          <a:ln>
            <a:noFill/>
          </a:ln>
        </p:spPr>
      </p:pic>
      <p:sp>
        <p:nvSpPr>
          <p:cNvPr id="166" name="Google Shape;166;p16"/>
          <p:cNvSpPr txBox="1"/>
          <p:nvPr/>
        </p:nvSpPr>
        <p:spPr>
          <a:xfrm>
            <a:off x="475425" y="236388"/>
            <a:ext cx="30000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1 : Demographics</a:t>
            </a:r>
            <a:endParaRPr sz="1700" b="1">
              <a:solidFill>
                <a:srgbClr val="273B69"/>
              </a:solidFill>
              <a:latin typeface="Roboto"/>
              <a:ea typeface="Roboto"/>
              <a:cs typeface="Roboto"/>
              <a:sym typeface="Roboto"/>
            </a:endParaRPr>
          </a:p>
        </p:txBody>
      </p:sp>
      <p:sp>
        <p:nvSpPr>
          <p:cNvPr id="167" name="Google Shape;167;p16"/>
          <p:cNvSpPr txBox="1"/>
          <p:nvPr/>
        </p:nvSpPr>
        <p:spPr>
          <a:xfrm>
            <a:off x="530775" y="532388"/>
            <a:ext cx="75447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rgbClr val="273B69"/>
                </a:solidFill>
                <a:latin typeface="Aptos"/>
                <a:ea typeface="Aptos"/>
                <a:cs typeface="Aptos"/>
                <a:sym typeface="Aptos"/>
              </a:rPr>
              <a:t>Population of the Mediterranean (sum of the annual populations of Mediterranean countries)</a:t>
            </a:r>
            <a:endParaRPr b="1">
              <a:solidFill>
                <a:srgbClr val="273B69"/>
              </a:solidFill>
            </a:endParaRPr>
          </a:p>
        </p:txBody>
      </p:sp>
      <p:pic>
        <p:nvPicPr>
          <p:cNvPr id="168" name="Google Shape;168;p16"/>
          <p:cNvPicPr preferRelativeResize="0"/>
          <p:nvPr/>
        </p:nvPicPr>
        <p:blipFill rotWithShape="1">
          <a:blip r:embed="rId4">
            <a:alphaModFix/>
          </a:blip>
          <a:srcRect l="3110" t="12239" r="10489" b="2290"/>
          <a:stretch/>
        </p:blipFill>
        <p:spPr>
          <a:xfrm>
            <a:off x="690000" y="1408125"/>
            <a:ext cx="6520825" cy="2474000"/>
          </a:xfrm>
          <a:prstGeom prst="rect">
            <a:avLst/>
          </a:prstGeom>
          <a:noFill/>
          <a:ln>
            <a:noFill/>
          </a:ln>
        </p:spPr>
      </p:pic>
      <p:sp>
        <p:nvSpPr>
          <p:cNvPr id="169" name="Google Shape;169;p16"/>
          <p:cNvSpPr txBox="1"/>
          <p:nvPr/>
        </p:nvSpPr>
        <p:spPr>
          <a:xfrm>
            <a:off x="386550" y="3882150"/>
            <a:ext cx="8211300" cy="967500"/>
          </a:xfrm>
          <a:prstGeom prst="rect">
            <a:avLst/>
          </a:prstGeom>
          <a:noFill/>
          <a:ln>
            <a:noFill/>
          </a:ln>
        </p:spPr>
        <p:txBody>
          <a:bodyPr spcFirstLastPara="1" wrap="square" lIns="91425" tIns="91425" rIns="91425" bIns="91425" anchor="t" anchorCtr="0">
            <a:spAutoFit/>
          </a:bodyPr>
          <a:lstStyle/>
          <a:p>
            <a:pPr marL="457200" lvl="0" indent="-304800" algn="l" rtl="0">
              <a:lnSpc>
                <a:spcPct val="107916"/>
              </a:lnSpc>
              <a:spcBef>
                <a:spcPts val="0"/>
              </a:spcBef>
              <a:spcAft>
                <a:spcPts val="0"/>
              </a:spcAft>
              <a:buClr>
                <a:srgbClr val="273B69"/>
              </a:buClr>
              <a:buSzPts val="1200"/>
              <a:buFont typeface="Aptos"/>
              <a:buChar char="●"/>
            </a:pPr>
            <a:r>
              <a:rPr lang="fr" sz="1200" i="1">
                <a:solidFill>
                  <a:srgbClr val="273B69"/>
                </a:solidFill>
                <a:latin typeface="Aptos"/>
                <a:ea typeface="Aptos"/>
                <a:cs typeface="Aptos"/>
                <a:sym typeface="Aptos"/>
              </a:rPr>
              <a:t>Between 1990 and 2023, the Mediterranean population increased by 1</a:t>
            </a:r>
            <a:r>
              <a:rPr lang="fr" sz="1200" b="1" i="1">
                <a:solidFill>
                  <a:srgbClr val="273B69"/>
                </a:solidFill>
                <a:latin typeface="Aptos"/>
                <a:ea typeface="Aptos"/>
                <a:cs typeface="Aptos"/>
                <a:sym typeface="Aptos"/>
              </a:rPr>
              <a:t>63 million people</a:t>
            </a:r>
            <a:r>
              <a:rPr lang="fr" sz="1200" i="1">
                <a:solidFill>
                  <a:srgbClr val="273B69"/>
                </a:solidFill>
                <a:latin typeface="Aptos"/>
                <a:ea typeface="Aptos"/>
                <a:cs typeface="Aptos"/>
                <a:sym typeface="Aptos"/>
              </a:rPr>
              <a:t> </a:t>
            </a:r>
            <a:r>
              <a:rPr lang="fr" sz="1200" b="1" i="1">
                <a:solidFill>
                  <a:srgbClr val="273B69"/>
                </a:solidFill>
                <a:latin typeface="Aptos"/>
                <a:ea typeface="Aptos"/>
                <a:cs typeface="Aptos"/>
                <a:sym typeface="Aptos"/>
              </a:rPr>
              <a:t>(+43.8%)</a:t>
            </a:r>
            <a:r>
              <a:rPr lang="fr" sz="1200" i="1">
                <a:solidFill>
                  <a:srgbClr val="273B69"/>
                </a:solidFill>
                <a:latin typeface="Aptos"/>
                <a:ea typeface="Aptos"/>
                <a:cs typeface="Aptos"/>
                <a:sym typeface="Aptos"/>
              </a:rPr>
              <a:t>.</a:t>
            </a:r>
            <a:endParaRPr sz="1200" i="1">
              <a:solidFill>
                <a:srgbClr val="273B69"/>
              </a:solidFill>
              <a:latin typeface="Aptos"/>
              <a:ea typeface="Aptos"/>
              <a:cs typeface="Aptos"/>
              <a:sym typeface="Aptos"/>
            </a:endParaRPr>
          </a:p>
          <a:p>
            <a:pPr marL="457200" lvl="0" indent="-304800" algn="l" rtl="0">
              <a:lnSpc>
                <a:spcPct val="107916"/>
              </a:lnSpc>
              <a:spcBef>
                <a:spcPts val="0"/>
              </a:spcBef>
              <a:spcAft>
                <a:spcPts val="0"/>
              </a:spcAft>
              <a:buClr>
                <a:srgbClr val="273B69"/>
              </a:buClr>
              <a:buSzPts val="1200"/>
              <a:buFont typeface="Aptos"/>
              <a:buChar char="●"/>
            </a:pPr>
            <a:r>
              <a:rPr lang="fr" sz="1200" i="1">
                <a:solidFill>
                  <a:srgbClr val="273B69"/>
                </a:solidFill>
                <a:latin typeface="Aptos"/>
                <a:ea typeface="Aptos"/>
                <a:cs typeface="Aptos"/>
                <a:sym typeface="Aptos"/>
              </a:rPr>
              <a:t>The growth rate of the </a:t>
            </a:r>
            <a:r>
              <a:rPr lang="fr" sz="1200" b="1" i="1">
                <a:solidFill>
                  <a:srgbClr val="273B69"/>
                </a:solidFill>
                <a:latin typeface="Aptos"/>
                <a:ea typeface="Aptos"/>
                <a:cs typeface="Aptos"/>
                <a:sym typeface="Aptos"/>
              </a:rPr>
              <a:t>Southern shore </a:t>
            </a:r>
            <a:r>
              <a:rPr lang="fr" sz="1200" i="1">
                <a:solidFill>
                  <a:srgbClr val="273B69"/>
                </a:solidFill>
                <a:latin typeface="Aptos"/>
                <a:ea typeface="Aptos"/>
                <a:cs typeface="Aptos"/>
                <a:sym typeface="Aptos"/>
              </a:rPr>
              <a:t>is higher than that of the </a:t>
            </a:r>
            <a:r>
              <a:rPr lang="fr" sz="1200" b="1" i="1">
                <a:solidFill>
                  <a:srgbClr val="273B69"/>
                </a:solidFill>
                <a:latin typeface="Aptos"/>
                <a:ea typeface="Aptos"/>
                <a:cs typeface="Aptos"/>
                <a:sym typeface="Aptos"/>
              </a:rPr>
              <a:t>Northern shore</a:t>
            </a:r>
            <a:r>
              <a:rPr lang="fr" sz="1200" i="1">
                <a:solidFill>
                  <a:srgbClr val="273B69"/>
                </a:solidFill>
                <a:latin typeface="Aptos"/>
                <a:ea typeface="Aptos"/>
                <a:cs typeface="Aptos"/>
                <a:sym typeface="Aptos"/>
              </a:rPr>
              <a:t> </a:t>
            </a:r>
            <a:r>
              <a:rPr lang="fr" sz="1200" b="1" i="1">
                <a:solidFill>
                  <a:srgbClr val="273B69"/>
                </a:solidFill>
                <a:latin typeface="Aptos"/>
                <a:ea typeface="Aptos"/>
                <a:cs typeface="Aptos"/>
                <a:sym typeface="Aptos"/>
              </a:rPr>
              <a:t>(+81.1% versus +21.5%).</a:t>
            </a:r>
            <a:endParaRPr sz="1200" b="1" i="1">
              <a:solidFill>
                <a:srgbClr val="273B69"/>
              </a:solidFill>
              <a:latin typeface="Aptos"/>
              <a:ea typeface="Aptos"/>
              <a:cs typeface="Aptos"/>
              <a:sym typeface="Aptos"/>
            </a:endParaRPr>
          </a:p>
          <a:p>
            <a:pPr marL="457200" lvl="0" indent="-304800" algn="l" rtl="0">
              <a:lnSpc>
                <a:spcPct val="107916"/>
              </a:lnSpc>
              <a:spcBef>
                <a:spcPts val="0"/>
              </a:spcBef>
              <a:spcAft>
                <a:spcPts val="800"/>
              </a:spcAft>
              <a:buClr>
                <a:srgbClr val="273B69"/>
              </a:buClr>
              <a:buSzPts val="1200"/>
              <a:buFont typeface="Aptos"/>
              <a:buChar char="●"/>
            </a:pPr>
            <a:r>
              <a:rPr lang="fr" sz="1200" i="1">
                <a:solidFill>
                  <a:srgbClr val="273B69"/>
                </a:solidFill>
                <a:latin typeface="Aptos"/>
                <a:ea typeface="Aptos"/>
                <a:cs typeface="Aptos"/>
                <a:sym typeface="Aptos"/>
              </a:rPr>
              <a:t>The </a:t>
            </a:r>
            <a:r>
              <a:rPr lang="fr" sz="1200" b="1" i="1">
                <a:solidFill>
                  <a:srgbClr val="273B69"/>
                </a:solidFill>
                <a:latin typeface="Aptos"/>
                <a:ea typeface="Aptos"/>
                <a:cs typeface="Aptos"/>
                <a:sym typeface="Aptos"/>
              </a:rPr>
              <a:t>Northern shore</a:t>
            </a:r>
            <a:r>
              <a:rPr lang="fr" sz="1200" i="1">
                <a:solidFill>
                  <a:srgbClr val="273B69"/>
                </a:solidFill>
                <a:latin typeface="Aptos"/>
                <a:ea typeface="Aptos"/>
                <a:cs typeface="Aptos"/>
                <a:sym typeface="Aptos"/>
              </a:rPr>
              <a:t> is </a:t>
            </a:r>
            <a:r>
              <a:rPr lang="fr" sz="1200" b="1" i="1">
                <a:solidFill>
                  <a:srgbClr val="273B69"/>
                </a:solidFill>
                <a:latin typeface="Aptos"/>
                <a:ea typeface="Aptos"/>
                <a:cs typeface="Aptos"/>
                <a:sym typeface="Aptos"/>
              </a:rPr>
              <a:t>"aging"</a:t>
            </a:r>
            <a:r>
              <a:rPr lang="fr" sz="1200" i="1">
                <a:solidFill>
                  <a:srgbClr val="273B69"/>
                </a:solidFill>
                <a:latin typeface="Aptos"/>
                <a:ea typeface="Aptos"/>
                <a:cs typeface="Aptos"/>
                <a:sym typeface="Aptos"/>
              </a:rPr>
              <a:t> (25% of its population is over 60, compared to 11% in the </a:t>
            </a:r>
            <a:r>
              <a:rPr lang="fr" sz="1200" b="1" i="1">
                <a:solidFill>
                  <a:srgbClr val="273B69"/>
                </a:solidFill>
                <a:latin typeface="Aptos"/>
                <a:ea typeface="Aptos"/>
                <a:cs typeface="Aptos"/>
                <a:sym typeface="Aptos"/>
              </a:rPr>
              <a:t>South</a:t>
            </a:r>
            <a:r>
              <a:rPr lang="fr" sz="1200" i="1">
                <a:solidFill>
                  <a:srgbClr val="273B69"/>
                </a:solidFill>
                <a:latin typeface="Aptos"/>
                <a:ea typeface="Aptos"/>
                <a:cs typeface="Aptos"/>
                <a:sym typeface="Aptos"/>
              </a:rPr>
              <a:t>), while the </a:t>
            </a:r>
            <a:r>
              <a:rPr lang="fr" sz="1200" b="1" i="1">
                <a:solidFill>
                  <a:srgbClr val="273B69"/>
                </a:solidFill>
                <a:latin typeface="Aptos"/>
                <a:ea typeface="Aptos"/>
                <a:cs typeface="Aptos"/>
                <a:sym typeface="Aptos"/>
              </a:rPr>
              <a:t>Southern shore </a:t>
            </a:r>
            <a:r>
              <a:rPr lang="fr" sz="1200" i="1">
                <a:solidFill>
                  <a:srgbClr val="273B69"/>
                </a:solidFill>
                <a:latin typeface="Aptos"/>
                <a:ea typeface="Aptos"/>
                <a:cs typeface="Aptos"/>
                <a:sym typeface="Aptos"/>
              </a:rPr>
              <a:t>is "</a:t>
            </a:r>
            <a:r>
              <a:rPr lang="fr" sz="1200" b="1" i="1">
                <a:solidFill>
                  <a:srgbClr val="273B69"/>
                </a:solidFill>
                <a:latin typeface="Aptos"/>
                <a:ea typeface="Aptos"/>
                <a:cs typeface="Aptos"/>
                <a:sym typeface="Aptos"/>
              </a:rPr>
              <a:t>younger</a:t>
            </a:r>
            <a:r>
              <a:rPr lang="fr" sz="1200" i="1">
                <a:solidFill>
                  <a:srgbClr val="273B69"/>
                </a:solidFill>
                <a:latin typeface="Aptos"/>
                <a:ea typeface="Aptos"/>
                <a:cs typeface="Aptos"/>
                <a:sym typeface="Aptos"/>
              </a:rPr>
              <a:t>" (37% of its population is under 20, compared to 21% in the </a:t>
            </a:r>
            <a:r>
              <a:rPr lang="fr" sz="1200" b="1" i="1">
                <a:solidFill>
                  <a:srgbClr val="273B69"/>
                </a:solidFill>
                <a:latin typeface="Aptos"/>
                <a:ea typeface="Aptos"/>
                <a:cs typeface="Aptos"/>
                <a:sym typeface="Aptos"/>
              </a:rPr>
              <a:t>North</a:t>
            </a:r>
            <a:r>
              <a:rPr lang="fr" sz="1200" i="1">
                <a:solidFill>
                  <a:srgbClr val="273B69"/>
                </a:solidFill>
                <a:latin typeface="Aptos"/>
                <a:ea typeface="Aptos"/>
                <a:cs typeface="Aptos"/>
                <a:sym typeface="Aptos"/>
              </a:rPr>
              <a:t>).</a:t>
            </a:r>
            <a:endParaRPr i="1">
              <a:solidFill>
                <a:srgbClr val="273B69"/>
              </a:solidFill>
            </a:endParaRPr>
          </a:p>
        </p:txBody>
      </p:sp>
      <p:sp>
        <p:nvSpPr>
          <p:cNvPr id="170" name="Google Shape;170;p16"/>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1" name="Google Shape;171;p16"/>
          <p:cNvSpPr txBox="1"/>
          <p:nvPr/>
        </p:nvSpPr>
        <p:spPr>
          <a:xfrm>
            <a:off x="690000" y="1003413"/>
            <a:ext cx="67887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solidFill>
                  <a:srgbClr val="5E5E5E"/>
                </a:solidFill>
              </a:rPr>
              <a:t>Evolution of Mediterranean populations compared by coastlines, from 1990 to 2023.</a:t>
            </a:r>
            <a:endParaRPr sz="1100">
              <a:solidFill>
                <a:srgbClr val="5E5E5E"/>
              </a:solidFill>
            </a:endParaRPr>
          </a:p>
        </p:txBody>
      </p:sp>
      <p:sp>
        <p:nvSpPr>
          <p:cNvPr id="172" name="Google Shape;172;p16"/>
          <p:cNvSpPr txBox="1"/>
          <p:nvPr/>
        </p:nvSpPr>
        <p:spPr>
          <a:xfrm>
            <a:off x="5724650" y="4820400"/>
            <a:ext cx="22293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UNDP -  2023</a:t>
            </a:r>
            <a:endParaRPr sz="1300"/>
          </a:p>
        </p:txBody>
      </p:sp>
      <p:sp>
        <p:nvSpPr>
          <p:cNvPr id="173" name="Google Shape;173;p16"/>
          <p:cNvSpPr txBox="1"/>
          <p:nvPr/>
        </p:nvSpPr>
        <p:spPr>
          <a:xfrm rot="-5400000">
            <a:off x="-754650" y="21720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Populations (number of inhabitants)</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174" name="Google Shape;174;p16"/>
          <p:cNvSpPr txBox="1"/>
          <p:nvPr/>
        </p:nvSpPr>
        <p:spPr>
          <a:xfrm>
            <a:off x="7125075" y="21251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Mediterranean</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175" name="Google Shape;175;p16"/>
          <p:cNvSpPr txBox="1"/>
          <p:nvPr/>
        </p:nvSpPr>
        <p:spPr>
          <a:xfrm>
            <a:off x="7125075" y="23559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Northern shore</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176" name="Google Shape;176;p16"/>
          <p:cNvSpPr txBox="1"/>
          <p:nvPr/>
        </p:nvSpPr>
        <p:spPr>
          <a:xfrm>
            <a:off x="7125075" y="26120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Southern shore</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93" name="Google Shape;393;p6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94" name="Google Shape;394;p66" title="5.jpg"/>
          <p:cNvPicPr preferRelativeResize="0"/>
          <p:nvPr/>
        </p:nvPicPr>
        <p:blipFill>
          <a:blip r:embed="rId3">
            <a:alphaModFix/>
          </a:blip>
          <a:stretch>
            <a:fillRect/>
          </a:stretch>
        </p:blipFill>
        <p:spPr>
          <a:xfrm>
            <a:off x="0" y="0"/>
            <a:ext cx="9144018" cy="5143501"/>
          </a:xfrm>
          <a:prstGeom prst="rect">
            <a:avLst/>
          </a:prstGeom>
          <a:noFill/>
          <a:ln>
            <a:noFill/>
          </a:ln>
        </p:spPr>
      </p:pic>
      <p:pic>
        <p:nvPicPr>
          <p:cNvPr id="395" name="Google Shape;395;p66" title="visuel core idd 3r.png"/>
          <p:cNvPicPr preferRelativeResize="0"/>
          <p:nvPr/>
        </p:nvPicPr>
        <p:blipFill>
          <a:blip r:embed="rId4">
            <a:alphaModFix/>
          </a:blip>
          <a:stretch>
            <a:fillRect/>
          </a:stretch>
        </p:blipFill>
        <p:spPr>
          <a:xfrm>
            <a:off x="0" y="-12"/>
            <a:ext cx="9144003" cy="5143501"/>
          </a:xfrm>
          <a:prstGeom prst="rect">
            <a:avLst/>
          </a:prstGeom>
          <a:noFill/>
          <a:ln>
            <a:noFill/>
          </a:ln>
        </p:spPr>
      </p:pic>
      <p:sp>
        <p:nvSpPr>
          <p:cNvPr id="396" name="Google Shape;396;p66"/>
          <p:cNvSpPr txBox="1"/>
          <p:nvPr/>
        </p:nvSpPr>
        <p:spPr>
          <a:xfrm>
            <a:off x="475425" y="236400"/>
            <a:ext cx="54918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2 : Life expectancy at birth</a:t>
            </a:r>
            <a:endParaRPr sz="2000" b="1">
              <a:solidFill>
                <a:srgbClr val="273B69"/>
              </a:solidFill>
              <a:latin typeface="Roboto"/>
              <a:ea typeface="Roboto"/>
              <a:cs typeface="Roboto"/>
              <a:sym typeface="Roboto"/>
            </a:endParaRPr>
          </a:p>
        </p:txBody>
      </p:sp>
      <p:sp>
        <p:nvSpPr>
          <p:cNvPr id="397" name="Google Shape;397;p66"/>
          <p:cNvSpPr txBox="1"/>
          <p:nvPr/>
        </p:nvSpPr>
        <p:spPr>
          <a:xfrm>
            <a:off x="530775" y="532388"/>
            <a:ext cx="7544700" cy="73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a:solidFill>
                  <a:srgbClr val="273B69"/>
                </a:solidFill>
                <a:latin typeface="Roboto"/>
                <a:ea typeface="Roboto"/>
                <a:cs typeface="Roboto"/>
                <a:sym typeface="Roboto"/>
              </a:rPr>
              <a:t>Average number of years a person is expected to live at birth</a:t>
            </a:r>
            <a:endParaRPr sz="1200" b="1">
              <a:solidFill>
                <a:srgbClr val="273B69"/>
              </a:solidFill>
              <a:latin typeface="Roboto"/>
              <a:ea typeface="Roboto"/>
              <a:cs typeface="Roboto"/>
              <a:sym typeface="Roboto"/>
            </a:endParaRPr>
          </a:p>
          <a:p>
            <a:pPr marL="0" lvl="0" indent="0" algn="l" rtl="0">
              <a:lnSpc>
                <a:spcPct val="107916"/>
              </a:lnSpc>
              <a:spcBef>
                <a:spcPts val="1200"/>
              </a:spcBef>
              <a:spcAft>
                <a:spcPts val="800"/>
              </a:spcAft>
              <a:buNone/>
            </a:pPr>
            <a:endParaRPr sz="1200" b="1">
              <a:solidFill>
                <a:srgbClr val="273B69"/>
              </a:solidFill>
              <a:latin typeface="Roboto"/>
              <a:ea typeface="Roboto"/>
              <a:cs typeface="Roboto"/>
              <a:sym typeface="Roboto"/>
            </a:endParaRPr>
          </a:p>
        </p:txBody>
      </p:sp>
      <p:sp>
        <p:nvSpPr>
          <p:cNvPr id="398" name="Google Shape;398;p66"/>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399" name="Google Shape;399;p66" descr="Une image contenant texte, diagramme, Tracé, ligne&#10;&#10;Le contenu généré par l’IA peut être incorrect."/>
          <p:cNvPicPr preferRelativeResize="0"/>
          <p:nvPr/>
        </p:nvPicPr>
        <p:blipFill rotWithShape="1">
          <a:blip r:embed="rId5">
            <a:alphaModFix/>
          </a:blip>
          <a:srcRect l="3378" t="7627" r="11085" b="1140"/>
          <a:stretch/>
        </p:blipFill>
        <p:spPr>
          <a:xfrm>
            <a:off x="475425" y="1077675"/>
            <a:ext cx="3941800" cy="2168300"/>
          </a:xfrm>
          <a:prstGeom prst="rect">
            <a:avLst/>
          </a:prstGeom>
          <a:noFill/>
          <a:ln>
            <a:noFill/>
          </a:ln>
        </p:spPr>
      </p:pic>
      <p:pic>
        <p:nvPicPr>
          <p:cNvPr id="400" name="Google Shape;400;p66" descr="Une image contenant texte, diagramme, Tracé, ligne&#10;&#10;Le contenu généré par l’IA peut être incorrect."/>
          <p:cNvPicPr preferRelativeResize="0"/>
          <p:nvPr/>
        </p:nvPicPr>
        <p:blipFill rotWithShape="1">
          <a:blip r:embed="rId6">
            <a:alphaModFix/>
          </a:blip>
          <a:srcRect l="2181" t="6500" r="11612" b="1026"/>
          <a:stretch/>
        </p:blipFill>
        <p:spPr>
          <a:xfrm>
            <a:off x="4522100" y="2841075"/>
            <a:ext cx="3972875" cy="2028725"/>
          </a:xfrm>
          <a:prstGeom prst="rect">
            <a:avLst/>
          </a:prstGeom>
          <a:noFill/>
          <a:ln>
            <a:noFill/>
          </a:ln>
        </p:spPr>
      </p:pic>
      <p:sp>
        <p:nvSpPr>
          <p:cNvPr id="401" name="Google Shape;401;p66"/>
          <p:cNvSpPr/>
          <p:nvPr/>
        </p:nvSpPr>
        <p:spPr>
          <a:xfrm rot="9222710">
            <a:off x="9127150" y="1784500"/>
            <a:ext cx="32825" cy="84200"/>
          </a:xfrm>
          <a:prstGeom prst="flowChartManualInput">
            <a:avLst/>
          </a:prstGeom>
          <a:solidFill>
            <a:srgbClr val="049DD4"/>
          </a:solidFill>
          <a:ln w="9525" cap="flat" cmpd="sng">
            <a:solidFill>
              <a:srgbClr val="049D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273B69"/>
              </a:solidFill>
              <a:latin typeface="Roboto"/>
              <a:ea typeface="Roboto"/>
              <a:cs typeface="Roboto"/>
              <a:sym typeface="Roboto"/>
            </a:endParaRPr>
          </a:p>
        </p:txBody>
      </p:sp>
      <p:sp>
        <p:nvSpPr>
          <p:cNvPr id="402" name="Google Shape;402;p66"/>
          <p:cNvSpPr/>
          <p:nvPr/>
        </p:nvSpPr>
        <p:spPr>
          <a:xfrm>
            <a:off x="55225" y="3517650"/>
            <a:ext cx="116700" cy="119400"/>
          </a:xfrm>
          <a:prstGeom prst="ellipse">
            <a:avLst/>
          </a:prstGeom>
          <a:solidFill>
            <a:srgbClr val="049DD4"/>
          </a:solidFill>
          <a:ln w="9525" cap="flat" cmpd="sng">
            <a:solidFill>
              <a:srgbClr val="049D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3" name="Google Shape;403;p66"/>
          <p:cNvSpPr txBox="1"/>
          <p:nvPr/>
        </p:nvSpPr>
        <p:spPr>
          <a:xfrm>
            <a:off x="237025" y="3393150"/>
            <a:ext cx="43641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a:solidFill>
                  <a:srgbClr val="273B69"/>
                </a:solidFill>
                <a:latin typeface="Roboto"/>
                <a:ea typeface="Roboto"/>
                <a:cs typeface="Roboto"/>
                <a:sym typeface="Roboto"/>
              </a:rPr>
              <a:t>Between 1990 and 2023, a clear increase in life </a:t>
            </a:r>
            <a:endParaRPr>
              <a:solidFill>
                <a:srgbClr val="273B69"/>
              </a:solidFill>
              <a:latin typeface="Roboto"/>
              <a:ea typeface="Roboto"/>
              <a:cs typeface="Roboto"/>
              <a:sym typeface="Roboto"/>
            </a:endParaRPr>
          </a:p>
        </p:txBody>
      </p:sp>
      <p:sp>
        <p:nvSpPr>
          <p:cNvPr id="404" name="Google Shape;404;p66"/>
          <p:cNvSpPr txBox="1"/>
          <p:nvPr/>
        </p:nvSpPr>
        <p:spPr>
          <a:xfrm>
            <a:off x="311688" y="3629300"/>
            <a:ext cx="4017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a:solidFill>
                  <a:srgbClr val="273B69"/>
                </a:solidFill>
                <a:latin typeface="Roboto"/>
                <a:ea typeface="Roboto"/>
                <a:cs typeface="Roboto"/>
                <a:sym typeface="Roboto"/>
              </a:rPr>
              <a:t>expectancy across the Mediterranean was observed.</a:t>
            </a:r>
            <a:endParaRPr>
              <a:latin typeface="Roboto"/>
              <a:ea typeface="Roboto"/>
              <a:cs typeface="Roboto"/>
              <a:sym typeface="Roboto"/>
            </a:endParaRPr>
          </a:p>
        </p:txBody>
      </p:sp>
      <p:sp>
        <p:nvSpPr>
          <p:cNvPr id="405" name="Google Shape;405;p66"/>
          <p:cNvSpPr txBox="1"/>
          <p:nvPr/>
        </p:nvSpPr>
        <p:spPr>
          <a:xfrm>
            <a:off x="475425" y="3857863"/>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200" b="1">
                <a:solidFill>
                  <a:srgbClr val="273B69"/>
                </a:solidFill>
                <a:latin typeface="Roboto"/>
                <a:ea typeface="Roboto"/>
                <a:cs typeface="Roboto"/>
                <a:sym typeface="Roboto"/>
              </a:rPr>
              <a:t>(slight decline since 2021). </a:t>
            </a:r>
            <a:endParaRPr>
              <a:latin typeface="Roboto"/>
              <a:ea typeface="Roboto"/>
              <a:cs typeface="Roboto"/>
              <a:sym typeface="Roboto"/>
            </a:endParaRPr>
          </a:p>
        </p:txBody>
      </p:sp>
      <p:sp>
        <p:nvSpPr>
          <p:cNvPr id="406" name="Google Shape;406;p66"/>
          <p:cNvSpPr txBox="1"/>
          <p:nvPr/>
        </p:nvSpPr>
        <p:spPr>
          <a:xfrm>
            <a:off x="970725" y="4230950"/>
            <a:ext cx="4467900" cy="354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100">
                <a:solidFill>
                  <a:srgbClr val="273B69"/>
                </a:solidFill>
                <a:latin typeface="Roboto"/>
                <a:ea typeface="Roboto"/>
                <a:cs typeface="Roboto"/>
                <a:sym typeface="Roboto"/>
              </a:rPr>
              <a:t>Significant disparities between the </a:t>
            </a:r>
            <a:r>
              <a:rPr lang="fr" sz="1100" b="1">
                <a:solidFill>
                  <a:srgbClr val="273B69"/>
                </a:solidFill>
                <a:latin typeface="Roboto"/>
                <a:ea typeface="Roboto"/>
                <a:cs typeface="Roboto"/>
                <a:sym typeface="Roboto"/>
              </a:rPr>
              <a:t>shores of the basin</a:t>
            </a:r>
            <a:r>
              <a:rPr lang="fr" sz="1100">
                <a:solidFill>
                  <a:srgbClr val="273B69"/>
                </a:solidFill>
                <a:latin typeface="Roboto"/>
                <a:ea typeface="Roboto"/>
                <a:cs typeface="Roboto"/>
                <a:sym typeface="Roboto"/>
              </a:rPr>
              <a:t> </a:t>
            </a:r>
            <a:endParaRPr sz="1300">
              <a:solidFill>
                <a:srgbClr val="273B69"/>
              </a:solidFill>
              <a:latin typeface="Roboto"/>
              <a:ea typeface="Roboto"/>
              <a:cs typeface="Roboto"/>
              <a:sym typeface="Roboto"/>
            </a:endParaRPr>
          </a:p>
        </p:txBody>
      </p:sp>
      <p:sp>
        <p:nvSpPr>
          <p:cNvPr id="407" name="Google Shape;407;p66"/>
          <p:cNvSpPr txBox="1"/>
          <p:nvPr/>
        </p:nvSpPr>
        <p:spPr>
          <a:xfrm>
            <a:off x="1169025" y="4462175"/>
            <a:ext cx="4002600" cy="354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100">
                <a:solidFill>
                  <a:srgbClr val="273B69"/>
                </a:solidFill>
                <a:latin typeface="Roboto"/>
                <a:ea typeface="Roboto"/>
                <a:cs typeface="Roboto"/>
                <a:sym typeface="Roboto"/>
              </a:rPr>
              <a:t>(</a:t>
            </a:r>
            <a:r>
              <a:rPr lang="fr" sz="1100" b="1">
                <a:solidFill>
                  <a:srgbClr val="273B69"/>
                </a:solidFill>
                <a:latin typeface="Roboto"/>
                <a:ea typeface="Roboto"/>
                <a:cs typeface="Roboto"/>
                <a:sym typeface="Roboto"/>
              </a:rPr>
              <a:t>80 </a:t>
            </a:r>
            <a:r>
              <a:rPr lang="fr" sz="1100">
                <a:solidFill>
                  <a:srgbClr val="273B69"/>
                </a:solidFill>
                <a:latin typeface="Roboto"/>
                <a:ea typeface="Roboto"/>
                <a:cs typeface="Roboto"/>
                <a:sym typeface="Roboto"/>
              </a:rPr>
              <a:t>years in the North versus </a:t>
            </a:r>
            <a:r>
              <a:rPr lang="fr" sz="1100" b="1">
                <a:solidFill>
                  <a:srgbClr val="273B69"/>
                </a:solidFill>
                <a:latin typeface="Roboto"/>
                <a:ea typeface="Roboto"/>
                <a:cs typeface="Roboto"/>
                <a:sym typeface="Roboto"/>
              </a:rPr>
              <a:t>75 </a:t>
            </a:r>
            <a:r>
              <a:rPr lang="fr" sz="1100">
                <a:solidFill>
                  <a:srgbClr val="273B69"/>
                </a:solidFill>
                <a:latin typeface="Roboto"/>
                <a:ea typeface="Roboto"/>
                <a:cs typeface="Roboto"/>
                <a:sym typeface="Roboto"/>
              </a:rPr>
              <a:t>years in the South)</a:t>
            </a:r>
            <a:endParaRPr sz="1300"/>
          </a:p>
        </p:txBody>
      </p:sp>
      <p:sp>
        <p:nvSpPr>
          <p:cNvPr id="408" name="Google Shape;408;p66"/>
          <p:cNvSpPr txBox="1"/>
          <p:nvPr/>
        </p:nvSpPr>
        <p:spPr>
          <a:xfrm>
            <a:off x="1509025" y="4679875"/>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100">
                <a:solidFill>
                  <a:srgbClr val="273B69"/>
                </a:solidFill>
                <a:latin typeface="Roboto"/>
                <a:ea typeface="Roboto"/>
                <a:cs typeface="Roboto"/>
                <a:sym typeface="Roboto"/>
              </a:rPr>
              <a:t>as well as between genders.</a:t>
            </a:r>
            <a:endParaRPr sz="1100"/>
          </a:p>
        </p:txBody>
      </p:sp>
      <p:sp>
        <p:nvSpPr>
          <p:cNvPr id="409" name="Google Shape;409;p66"/>
          <p:cNvSpPr/>
          <p:nvPr/>
        </p:nvSpPr>
        <p:spPr>
          <a:xfrm>
            <a:off x="854025" y="4381925"/>
            <a:ext cx="116700" cy="119400"/>
          </a:xfrm>
          <a:prstGeom prst="ellipse">
            <a:avLst/>
          </a:prstGeom>
          <a:solidFill>
            <a:srgbClr val="049DD4"/>
          </a:solidFill>
          <a:ln w="9525" cap="flat" cmpd="sng">
            <a:solidFill>
              <a:srgbClr val="049DD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0" name="Google Shape;410;p66"/>
          <p:cNvSpPr txBox="1"/>
          <p:nvPr/>
        </p:nvSpPr>
        <p:spPr>
          <a:xfrm>
            <a:off x="558775" y="774663"/>
            <a:ext cx="67887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100">
                <a:solidFill>
                  <a:srgbClr val="5E5E5E"/>
                </a:solidFill>
              </a:rPr>
              <a:t>Life expectancy at birth by Mediterranean shorelines from 1990 to 2023.</a:t>
            </a:r>
            <a:endParaRPr sz="1100">
              <a:solidFill>
                <a:srgbClr val="5E5E5E"/>
              </a:solidFill>
            </a:endParaRPr>
          </a:p>
        </p:txBody>
      </p:sp>
      <p:sp>
        <p:nvSpPr>
          <p:cNvPr id="411" name="Google Shape;411;p66"/>
          <p:cNvSpPr txBox="1"/>
          <p:nvPr/>
        </p:nvSpPr>
        <p:spPr>
          <a:xfrm>
            <a:off x="4457874" y="2420975"/>
            <a:ext cx="40026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5E5E5E"/>
                </a:solidFill>
              </a:rPr>
              <a:t>Life expectancy at birth (for men and women) in the Mediterranean, from 1990 to 2023.</a:t>
            </a:r>
            <a:endParaRPr sz="1100">
              <a:solidFill>
                <a:srgbClr val="5E5E5E"/>
              </a:solidFill>
            </a:endParaRPr>
          </a:p>
        </p:txBody>
      </p:sp>
      <p:sp>
        <p:nvSpPr>
          <p:cNvPr id="412" name="Google Shape;412;p66"/>
          <p:cNvSpPr txBox="1"/>
          <p:nvPr/>
        </p:nvSpPr>
        <p:spPr>
          <a:xfrm>
            <a:off x="5742600" y="4831475"/>
            <a:ext cx="22293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UN program and report -  2021</a:t>
            </a:r>
            <a:endParaRPr sz="1300"/>
          </a:p>
        </p:txBody>
      </p:sp>
      <p:sp>
        <p:nvSpPr>
          <p:cNvPr id="413" name="Google Shape;413;p66"/>
          <p:cNvSpPr txBox="1"/>
          <p:nvPr/>
        </p:nvSpPr>
        <p:spPr>
          <a:xfrm>
            <a:off x="4328700" y="19030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b="1">
                <a:solidFill>
                  <a:srgbClr val="5E5E5E"/>
                </a:solidFill>
              </a:rPr>
              <a:t>Northern shore</a:t>
            </a: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4" name="Google Shape;414;p66"/>
          <p:cNvSpPr txBox="1"/>
          <p:nvPr/>
        </p:nvSpPr>
        <p:spPr>
          <a:xfrm>
            <a:off x="4328688" y="20334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b="1">
                <a:solidFill>
                  <a:srgbClr val="5E5E5E"/>
                </a:solidFill>
              </a:rPr>
              <a:t>Mediterranean</a:t>
            </a: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5" name="Google Shape;415;p66"/>
          <p:cNvSpPr txBox="1"/>
          <p:nvPr/>
        </p:nvSpPr>
        <p:spPr>
          <a:xfrm>
            <a:off x="4328700" y="217907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b="1">
                <a:solidFill>
                  <a:srgbClr val="5E5E5E"/>
                </a:solidFill>
              </a:rPr>
              <a:t>Southern shore</a:t>
            </a: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6" name="Google Shape;416;p66"/>
          <p:cNvSpPr txBox="1"/>
          <p:nvPr/>
        </p:nvSpPr>
        <p:spPr>
          <a:xfrm rot="-5400000">
            <a:off x="-885437" y="9339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b="1">
                <a:solidFill>
                  <a:srgbClr val="5E5E5E"/>
                </a:solidFill>
              </a:rPr>
              <a:t>Years</a:t>
            </a: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7" name="Google Shape;417;p66"/>
          <p:cNvSpPr txBox="1"/>
          <p:nvPr/>
        </p:nvSpPr>
        <p:spPr>
          <a:xfrm rot="-5400000">
            <a:off x="3127788" y="2755988"/>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b="1">
                <a:solidFill>
                  <a:srgbClr val="5E5E5E"/>
                </a:solidFill>
              </a:rPr>
              <a:t>Years</a:t>
            </a: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8" name="Google Shape;418;p66"/>
          <p:cNvSpPr txBox="1"/>
          <p:nvPr/>
        </p:nvSpPr>
        <p:spPr>
          <a:xfrm>
            <a:off x="8432325" y="33931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Mediterranean</a:t>
            </a:r>
            <a:endParaRPr sz="600" b="1">
              <a:solidFill>
                <a:srgbClr val="5E5E5E"/>
              </a:solidFill>
            </a:endParaRPr>
          </a:p>
          <a:p>
            <a:pPr marL="0" lvl="0" indent="0" algn="l" rtl="0">
              <a:spcBef>
                <a:spcPts val="0"/>
              </a:spcBef>
              <a:spcAft>
                <a:spcPts val="0"/>
              </a:spcAft>
              <a:buNone/>
            </a:pPr>
            <a:r>
              <a:rPr lang="fr" sz="600" b="1">
                <a:solidFill>
                  <a:srgbClr val="5E5E5E"/>
                </a:solidFill>
              </a:rPr>
              <a:t> woman</a:t>
            </a:r>
            <a:endParaRPr sz="600" b="1">
              <a:solidFill>
                <a:srgbClr val="5E5E5E"/>
              </a:solidFill>
            </a:endParaRPr>
          </a:p>
          <a:p>
            <a:pPr marL="0" lvl="0" indent="0" algn="l" rtl="0">
              <a:spcBef>
                <a:spcPts val="0"/>
              </a:spcBef>
              <a:spcAft>
                <a:spcPts val="0"/>
              </a:spcAft>
              <a:buNone/>
            </a:pPr>
            <a:endParaRPr sz="1100">
              <a:solidFill>
                <a:srgbClr val="5E5E5E"/>
              </a:solidFill>
            </a:endParaRPr>
          </a:p>
          <a:p>
            <a:pPr marL="0" lvl="0" indent="0" algn="l" rtl="0">
              <a:spcBef>
                <a:spcPts val="0"/>
              </a:spcBef>
              <a:spcAft>
                <a:spcPts val="0"/>
              </a:spcAft>
              <a:buNone/>
            </a:pPr>
            <a:endParaRPr sz="7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19" name="Google Shape;419;p66"/>
          <p:cNvSpPr txBox="1"/>
          <p:nvPr/>
        </p:nvSpPr>
        <p:spPr>
          <a:xfrm>
            <a:off x="8432325" y="36624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b="1">
                <a:solidFill>
                  <a:srgbClr val="5E5E5E"/>
                </a:solidFill>
              </a:rPr>
              <a:t>Mediterranean</a:t>
            </a:r>
            <a:endParaRPr sz="600" b="1">
              <a:solidFill>
                <a:srgbClr val="5E5E5E"/>
              </a:solidFill>
            </a:endParaRPr>
          </a:p>
          <a:p>
            <a:pPr marL="0" lvl="0" indent="0" algn="l" rtl="0">
              <a:spcBef>
                <a:spcPts val="0"/>
              </a:spcBef>
              <a:spcAft>
                <a:spcPts val="0"/>
              </a:spcAft>
              <a:buNone/>
            </a:pPr>
            <a:r>
              <a:rPr lang="fr" sz="600" b="1">
                <a:solidFill>
                  <a:srgbClr val="5E5E5E"/>
                </a:solidFill>
              </a:rPr>
              <a:t> man</a:t>
            </a:r>
            <a:endParaRPr sz="600" b="1">
              <a:solidFill>
                <a:srgbClr val="5E5E5E"/>
              </a:solidFill>
            </a:endParaRPr>
          </a:p>
          <a:p>
            <a:pPr marL="0" lvl="0" indent="0" algn="l" rtl="0">
              <a:spcBef>
                <a:spcPts val="0"/>
              </a:spcBef>
              <a:spcAft>
                <a:spcPts val="0"/>
              </a:spcAft>
              <a:buNone/>
            </a:pPr>
            <a:endParaRPr sz="1100">
              <a:solidFill>
                <a:srgbClr val="5E5E5E"/>
              </a:solidFill>
            </a:endParaRPr>
          </a:p>
          <a:p>
            <a:pPr marL="0" lvl="0" indent="0" algn="l" rtl="0">
              <a:spcBef>
                <a:spcPts val="0"/>
              </a:spcBef>
              <a:spcAft>
                <a:spcPts val="0"/>
              </a:spcAft>
              <a:buNone/>
            </a:pPr>
            <a:endParaRPr sz="700" b="1">
              <a:solidFill>
                <a:srgbClr val="5E5E5E"/>
              </a:solidFill>
            </a:endParaRPr>
          </a:p>
          <a:p>
            <a:pPr marL="0" lvl="0" indent="0" algn="l" rtl="0">
              <a:spcBef>
                <a:spcPts val="0"/>
              </a:spcBef>
              <a:spcAft>
                <a:spcPts val="0"/>
              </a:spcAft>
              <a:buNone/>
            </a:pPr>
            <a:endParaRPr sz="1100">
              <a:solidFill>
                <a:srgbClr val="5E5E5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23"/>
        <p:cNvGrpSpPr/>
        <p:nvPr/>
      </p:nvGrpSpPr>
      <p:grpSpPr>
        <a:xfrm>
          <a:off x="0" y="0"/>
          <a:ext cx="0" cy="0"/>
          <a:chOff x="0" y="0"/>
          <a:chExt cx="0" cy="0"/>
        </a:xfrm>
      </p:grpSpPr>
      <p:pic>
        <p:nvPicPr>
          <p:cNvPr id="424" name="Google Shape;424;p67"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sp>
        <p:nvSpPr>
          <p:cNvPr id="425" name="Google Shape;425;p67"/>
          <p:cNvSpPr txBox="1"/>
          <p:nvPr/>
        </p:nvSpPr>
        <p:spPr>
          <a:xfrm>
            <a:off x="475425" y="236400"/>
            <a:ext cx="56754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3 : </a:t>
            </a:r>
            <a:r>
              <a:rPr lang="fr" sz="1700" b="1">
                <a:solidFill>
                  <a:srgbClr val="273B69"/>
                </a:solidFill>
                <a:latin typeface="Aptos"/>
                <a:ea typeface="Aptos"/>
                <a:cs typeface="Aptos"/>
                <a:sym typeface="Aptos"/>
              </a:rPr>
              <a:t>Average years of schooling</a:t>
            </a:r>
            <a:endParaRPr sz="2000" b="1">
              <a:solidFill>
                <a:srgbClr val="273B69"/>
              </a:solidFill>
              <a:latin typeface="Roboto"/>
              <a:ea typeface="Roboto"/>
              <a:cs typeface="Roboto"/>
              <a:sym typeface="Roboto"/>
            </a:endParaRPr>
          </a:p>
        </p:txBody>
      </p:sp>
      <p:sp>
        <p:nvSpPr>
          <p:cNvPr id="426" name="Google Shape;426;p67"/>
          <p:cNvSpPr txBox="1"/>
          <p:nvPr/>
        </p:nvSpPr>
        <p:spPr>
          <a:xfrm>
            <a:off x="530775" y="532388"/>
            <a:ext cx="7544700" cy="146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r" sz="1200" b="1">
                <a:solidFill>
                  <a:srgbClr val="273B69"/>
                </a:solidFill>
                <a:latin typeface="Aptos"/>
                <a:ea typeface="Aptos"/>
                <a:cs typeface="Aptos"/>
                <a:sym typeface="Aptos"/>
              </a:rPr>
              <a:t>Average number of years of schooling received by individuals aged 25 and over.</a:t>
            </a:r>
            <a:endParaRPr sz="1200" b="1">
              <a:solidFill>
                <a:srgbClr val="273B69"/>
              </a:solidFill>
              <a:latin typeface="Aptos"/>
              <a:ea typeface="Aptos"/>
              <a:cs typeface="Aptos"/>
              <a:sym typeface="Aptos"/>
            </a:endParaRPr>
          </a:p>
          <a:p>
            <a:pPr marL="0" lvl="0" indent="0" algn="l" rtl="0">
              <a:lnSpc>
                <a:spcPct val="115000"/>
              </a:lnSpc>
              <a:spcBef>
                <a:spcPts val="1200"/>
              </a:spcBef>
              <a:spcAft>
                <a:spcPts val="0"/>
              </a:spcAft>
              <a:buNone/>
            </a:pPr>
            <a:endParaRPr sz="1200" b="1">
              <a:solidFill>
                <a:srgbClr val="273B69"/>
              </a:solidFill>
              <a:latin typeface="Aptos"/>
              <a:ea typeface="Aptos"/>
              <a:cs typeface="Aptos"/>
              <a:sym typeface="Aptos"/>
            </a:endParaRPr>
          </a:p>
          <a:p>
            <a:pPr marL="0" lvl="0" indent="0" algn="l" rtl="0">
              <a:lnSpc>
                <a:spcPct val="115000"/>
              </a:lnSpc>
              <a:spcBef>
                <a:spcPts val="1200"/>
              </a:spcBef>
              <a:spcAft>
                <a:spcPts val="0"/>
              </a:spcAft>
              <a:buNone/>
            </a:pPr>
            <a:r>
              <a:rPr lang="fr" sz="1200" b="1">
                <a:solidFill>
                  <a:srgbClr val="273B69"/>
                </a:solidFill>
                <a:latin typeface="Aptos"/>
                <a:ea typeface="Aptos"/>
                <a:cs typeface="Aptos"/>
                <a:sym typeface="Aptos"/>
              </a:rPr>
              <a:t>4o</a:t>
            </a:r>
            <a:endParaRPr sz="1200" b="1">
              <a:solidFill>
                <a:srgbClr val="273B69"/>
              </a:solidFill>
              <a:latin typeface="Aptos"/>
              <a:ea typeface="Aptos"/>
              <a:cs typeface="Aptos"/>
              <a:sym typeface="Aptos"/>
            </a:endParaRPr>
          </a:p>
          <a:p>
            <a:pPr marL="0" lvl="0" indent="0" algn="l" rtl="0">
              <a:lnSpc>
                <a:spcPct val="107916"/>
              </a:lnSpc>
              <a:spcBef>
                <a:spcPts val="1200"/>
              </a:spcBef>
              <a:spcAft>
                <a:spcPts val="1200"/>
              </a:spcAft>
              <a:buNone/>
            </a:pPr>
            <a:endParaRPr sz="1200" b="1">
              <a:solidFill>
                <a:srgbClr val="273B69"/>
              </a:solidFill>
              <a:latin typeface="Aptos"/>
              <a:ea typeface="Aptos"/>
              <a:cs typeface="Aptos"/>
              <a:sym typeface="Aptos"/>
            </a:endParaRPr>
          </a:p>
        </p:txBody>
      </p:sp>
      <p:sp>
        <p:nvSpPr>
          <p:cNvPr id="427" name="Google Shape;427;p67"/>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428" name="Google Shape;428;p67" descr="Une image contenant texte, ligne, Tracé, diagramme&#10;&#10;Le contenu généré par l’IA peut être incorrect."/>
          <p:cNvPicPr preferRelativeResize="0"/>
          <p:nvPr/>
        </p:nvPicPr>
        <p:blipFill rotWithShape="1">
          <a:blip r:embed="rId4">
            <a:alphaModFix/>
          </a:blip>
          <a:srcRect l="3110" t="10782" r="13038" b="1843"/>
          <a:stretch/>
        </p:blipFill>
        <p:spPr>
          <a:xfrm>
            <a:off x="587000" y="1123900"/>
            <a:ext cx="6922250" cy="2970800"/>
          </a:xfrm>
          <a:prstGeom prst="rect">
            <a:avLst/>
          </a:prstGeom>
          <a:noFill/>
          <a:ln>
            <a:noFill/>
          </a:ln>
        </p:spPr>
      </p:pic>
      <p:sp>
        <p:nvSpPr>
          <p:cNvPr id="429" name="Google Shape;429;p67"/>
          <p:cNvSpPr txBox="1"/>
          <p:nvPr/>
        </p:nvSpPr>
        <p:spPr>
          <a:xfrm>
            <a:off x="263425" y="4094700"/>
            <a:ext cx="7791900" cy="921300"/>
          </a:xfrm>
          <a:prstGeom prst="rect">
            <a:avLst/>
          </a:prstGeom>
          <a:noFill/>
          <a:ln>
            <a:noFill/>
          </a:ln>
        </p:spPr>
        <p:txBody>
          <a:bodyPr spcFirstLastPara="1" wrap="square" lIns="91425" tIns="91425" rIns="91425" bIns="91425" anchor="t" anchorCtr="0">
            <a:spAutoFit/>
          </a:bodyPr>
          <a:lstStyle/>
          <a:p>
            <a:pPr marL="457200" lvl="0" indent="-285750" algn="just" rtl="0">
              <a:lnSpc>
                <a:spcPct val="107916"/>
              </a:lnSpc>
              <a:spcBef>
                <a:spcPts val="0"/>
              </a:spcBef>
              <a:spcAft>
                <a:spcPts val="0"/>
              </a:spcAft>
              <a:buClr>
                <a:srgbClr val="273B69"/>
              </a:buClr>
              <a:buSzPts val="900"/>
              <a:buFont typeface="Aptos"/>
              <a:buChar char="●"/>
            </a:pPr>
            <a:r>
              <a:rPr lang="fr" sz="900">
                <a:solidFill>
                  <a:srgbClr val="273B69"/>
                </a:solidFill>
                <a:latin typeface="Aptos"/>
                <a:ea typeface="Aptos"/>
                <a:cs typeface="Aptos"/>
                <a:sym typeface="Aptos"/>
              </a:rPr>
              <a:t>Between </a:t>
            </a:r>
            <a:r>
              <a:rPr lang="fr" sz="900" b="1">
                <a:solidFill>
                  <a:srgbClr val="273B69"/>
                </a:solidFill>
                <a:latin typeface="Aptos"/>
                <a:ea typeface="Aptos"/>
                <a:cs typeface="Aptos"/>
                <a:sym typeface="Aptos"/>
              </a:rPr>
              <a:t>1990</a:t>
            </a:r>
            <a:r>
              <a:rPr lang="fr" sz="900">
                <a:solidFill>
                  <a:srgbClr val="273B69"/>
                </a:solidFill>
                <a:latin typeface="Aptos"/>
                <a:ea typeface="Aptos"/>
                <a:cs typeface="Aptos"/>
                <a:sym typeface="Aptos"/>
              </a:rPr>
              <a:t> and </a:t>
            </a:r>
            <a:r>
              <a:rPr lang="fr" sz="900" b="1">
                <a:solidFill>
                  <a:srgbClr val="273B69"/>
                </a:solidFill>
                <a:latin typeface="Aptos"/>
                <a:ea typeface="Aptos"/>
                <a:cs typeface="Aptos"/>
                <a:sym typeface="Aptos"/>
              </a:rPr>
              <a:t>2021</a:t>
            </a:r>
            <a:r>
              <a:rPr lang="fr" sz="900">
                <a:solidFill>
                  <a:srgbClr val="273B69"/>
                </a:solidFill>
                <a:latin typeface="Aptos"/>
                <a:ea typeface="Aptos"/>
                <a:cs typeface="Aptos"/>
                <a:sym typeface="Aptos"/>
              </a:rPr>
              <a:t>, there was a clear increase in average years of schooling </a:t>
            </a:r>
            <a:r>
              <a:rPr lang="fr" sz="900" b="1">
                <a:solidFill>
                  <a:srgbClr val="273B69"/>
                </a:solidFill>
                <a:latin typeface="Aptos"/>
                <a:ea typeface="Aptos"/>
                <a:cs typeface="Aptos"/>
                <a:sym typeface="Aptos"/>
              </a:rPr>
              <a:t>(around +4 years)</a:t>
            </a:r>
            <a:r>
              <a:rPr lang="fr" sz="900">
                <a:solidFill>
                  <a:srgbClr val="273B69"/>
                </a:solidFill>
                <a:latin typeface="Aptos"/>
                <a:ea typeface="Aptos"/>
                <a:cs typeface="Aptos"/>
                <a:sym typeface="Aptos"/>
              </a:rPr>
              <a:t>, consistently above the global average </a:t>
            </a:r>
            <a:r>
              <a:rPr lang="fr" sz="900" b="1">
                <a:solidFill>
                  <a:srgbClr val="273B69"/>
                </a:solidFill>
                <a:latin typeface="Aptos"/>
                <a:ea typeface="Aptos"/>
                <a:cs typeface="Aptos"/>
                <a:sym typeface="Aptos"/>
              </a:rPr>
              <a:t>(10 years compared to 8)</a:t>
            </a:r>
            <a:r>
              <a:rPr lang="fr" sz="900">
                <a:solidFill>
                  <a:srgbClr val="273B69"/>
                </a:solidFill>
                <a:latin typeface="Aptos"/>
                <a:ea typeface="Aptos"/>
                <a:cs typeface="Aptos"/>
                <a:sym typeface="Aptos"/>
              </a:rPr>
              <a:t>.</a:t>
            </a:r>
            <a:endParaRPr sz="900" b="1">
              <a:solidFill>
                <a:srgbClr val="273B69"/>
              </a:solidFill>
              <a:latin typeface="Aptos"/>
              <a:ea typeface="Aptos"/>
              <a:cs typeface="Aptos"/>
              <a:sym typeface="Aptos"/>
            </a:endParaRPr>
          </a:p>
          <a:p>
            <a:pPr marL="457200" lvl="0" indent="-285750" algn="just" rtl="0">
              <a:lnSpc>
                <a:spcPct val="107916"/>
              </a:lnSpc>
              <a:spcBef>
                <a:spcPts val="0"/>
              </a:spcBef>
              <a:spcAft>
                <a:spcPts val="0"/>
              </a:spcAft>
              <a:buClr>
                <a:srgbClr val="273B69"/>
              </a:buClr>
              <a:buSzPts val="900"/>
              <a:buFont typeface="Aptos"/>
              <a:buChar char="●"/>
            </a:pPr>
            <a:r>
              <a:rPr lang="fr" sz="900">
                <a:solidFill>
                  <a:srgbClr val="273B69"/>
                </a:solidFill>
                <a:latin typeface="Aptos"/>
                <a:ea typeface="Aptos"/>
                <a:cs typeface="Aptos"/>
                <a:sym typeface="Aptos"/>
              </a:rPr>
              <a:t>Significant disparities remain between Northern </a:t>
            </a:r>
            <a:r>
              <a:rPr lang="fr" sz="900" b="1">
                <a:solidFill>
                  <a:srgbClr val="273B69"/>
                </a:solidFill>
                <a:latin typeface="Aptos"/>
                <a:ea typeface="Aptos"/>
                <a:cs typeface="Aptos"/>
                <a:sym typeface="Aptos"/>
              </a:rPr>
              <a:t>(11 years)</a:t>
            </a:r>
            <a:r>
              <a:rPr lang="fr" sz="900">
                <a:solidFill>
                  <a:srgbClr val="273B69"/>
                </a:solidFill>
                <a:latin typeface="Aptos"/>
                <a:ea typeface="Aptos"/>
                <a:cs typeface="Aptos"/>
                <a:sym typeface="Aptos"/>
              </a:rPr>
              <a:t> and Southern </a:t>
            </a:r>
            <a:r>
              <a:rPr lang="fr" sz="900" b="1">
                <a:solidFill>
                  <a:srgbClr val="273B69"/>
                </a:solidFill>
                <a:latin typeface="Aptos"/>
                <a:ea typeface="Aptos"/>
                <a:cs typeface="Aptos"/>
                <a:sym typeface="Aptos"/>
              </a:rPr>
              <a:t>(9 years)</a:t>
            </a:r>
            <a:r>
              <a:rPr lang="fr" sz="900">
                <a:solidFill>
                  <a:srgbClr val="273B69"/>
                </a:solidFill>
                <a:latin typeface="Aptos"/>
                <a:ea typeface="Aptos"/>
                <a:cs typeface="Aptos"/>
                <a:sym typeface="Aptos"/>
              </a:rPr>
              <a:t> Mediterranean regions, as well as between genders.</a:t>
            </a:r>
            <a:endParaRPr sz="900">
              <a:solidFill>
                <a:srgbClr val="273B69"/>
              </a:solidFill>
              <a:latin typeface="Aptos"/>
              <a:ea typeface="Aptos"/>
              <a:cs typeface="Aptos"/>
              <a:sym typeface="Aptos"/>
            </a:endParaRPr>
          </a:p>
          <a:p>
            <a:pPr marL="457200" lvl="0" indent="-285750" algn="just" rtl="0">
              <a:lnSpc>
                <a:spcPct val="107916"/>
              </a:lnSpc>
              <a:spcBef>
                <a:spcPts val="0"/>
              </a:spcBef>
              <a:spcAft>
                <a:spcPts val="0"/>
              </a:spcAft>
              <a:buClr>
                <a:srgbClr val="273B69"/>
              </a:buClr>
              <a:buSzPts val="900"/>
              <a:buFont typeface="Noto Sans Symbols"/>
              <a:buChar char="●"/>
            </a:pPr>
            <a:r>
              <a:rPr lang="fr" sz="900">
                <a:solidFill>
                  <a:srgbClr val="273B69"/>
                </a:solidFill>
                <a:latin typeface="Aptos"/>
                <a:ea typeface="Aptos"/>
                <a:cs typeface="Aptos"/>
                <a:sym typeface="Aptos"/>
              </a:rPr>
              <a:t>Across the Mediterranean, only</a:t>
            </a:r>
            <a:r>
              <a:rPr lang="fr" sz="900" b="1">
                <a:solidFill>
                  <a:srgbClr val="273B69"/>
                </a:solidFill>
                <a:latin typeface="Aptos"/>
                <a:ea typeface="Aptos"/>
                <a:cs typeface="Aptos"/>
                <a:sym typeface="Aptos"/>
              </a:rPr>
              <a:t> 21%</a:t>
            </a:r>
            <a:r>
              <a:rPr lang="fr" sz="900">
                <a:solidFill>
                  <a:srgbClr val="273B69"/>
                </a:solidFill>
                <a:latin typeface="Aptos"/>
                <a:ea typeface="Aptos"/>
                <a:cs typeface="Aptos"/>
                <a:sym typeface="Aptos"/>
              </a:rPr>
              <a:t> of </a:t>
            </a:r>
            <a:r>
              <a:rPr lang="fr" sz="900" b="1">
                <a:solidFill>
                  <a:srgbClr val="273B69"/>
                </a:solidFill>
                <a:latin typeface="Aptos"/>
                <a:ea typeface="Aptos"/>
                <a:cs typeface="Aptos"/>
                <a:sym typeface="Aptos"/>
              </a:rPr>
              <a:t>women</a:t>
            </a:r>
            <a:r>
              <a:rPr lang="fr" sz="900">
                <a:solidFill>
                  <a:srgbClr val="273B69"/>
                </a:solidFill>
                <a:latin typeface="Aptos"/>
                <a:ea typeface="Aptos"/>
                <a:cs typeface="Aptos"/>
                <a:sym typeface="Aptos"/>
              </a:rPr>
              <a:t> with degrees hold skilled employment.</a:t>
            </a:r>
            <a:endParaRPr sz="900">
              <a:solidFill>
                <a:srgbClr val="273B69"/>
              </a:solidFill>
              <a:latin typeface="Aptos"/>
              <a:ea typeface="Aptos"/>
              <a:cs typeface="Aptos"/>
              <a:sym typeface="Aptos"/>
            </a:endParaRPr>
          </a:p>
          <a:p>
            <a:pPr marL="457200" lvl="0" indent="-285750" algn="just" rtl="0">
              <a:lnSpc>
                <a:spcPct val="107916"/>
              </a:lnSpc>
              <a:spcBef>
                <a:spcPts val="0"/>
              </a:spcBef>
              <a:spcAft>
                <a:spcPts val="800"/>
              </a:spcAft>
              <a:buClr>
                <a:srgbClr val="273B69"/>
              </a:buClr>
              <a:buSzPts val="900"/>
              <a:buFont typeface="Aptos"/>
              <a:buChar char="●"/>
            </a:pPr>
            <a:r>
              <a:rPr lang="fr" sz="900">
                <a:solidFill>
                  <a:srgbClr val="273B69"/>
                </a:solidFill>
                <a:latin typeface="Aptos"/>
                <a:ea typeface="Aptos"/>
                <a:cs typeface="Aptos"/>
                <a:sym typeface="Aptos"/>
              </a:rPr>
              <a:t>In both the </a:t>
            </a:r>
            <a:r>
              <a:rPr lang="fr" sz="900" b="1">
                <a:solidFill>
                  <a:srgbClr val="273B69"/>
                </a:solidFill>
                <a:latin typeface="Aptos"/>
                <a:ea typeface="Aptos"/>
                <a:cs typeface="Aptos"/>
                <a:sym typeface="Aptos"/>
              </a:rPr>
              <a:t>North</a:t>
            </a:r>
            <a:r>
              <a:rPr lang="fr" sz="900">
                <a:solidFill>
                  <a:srgbClr val="273B69"/>
                </a:solidFill>
                <a:latin typeface="Aptos"/>
                <a:ea typeface="Aptos"/>
                <a:cs typeface="Aptos"/>
                <a:sym typeface="Aptos"/>
              </a:rPr>
              <a:t> and the </a:t>
            </a:r>
            <a:r>
              <a:rPr lang="fr" sz="900" b="1">
                <a:solidFill>
                  <a:srgbClr val="273B69"/>
                </a:solidFill>
                <a:latin typeface="Aptos"/>
                <a:ea typeface="Aptos"/>
                <a:cs typeface="Aptos"/>
                <a:sym typeface="Aptos"/>
              </a:rPr>
              <a:t>South</a:t>
            </a:r>
            <a:r>
              <a:rPr lang="fr" sz="900">
                <a:solidFill>
                  <a:srgbClr val="273B69"/>
                </a:solidFill>
                <a:latin typeface="Aptos"/>
                <a:ea typeface="Aptos"/>
                <a:cs typeface="Aptos"/>
                <a:sym typeface="Aptos"/>
              </a:rPr>
              <a:t>, </a:t>
            </a:r>
            <a:r>
              <a:rPr lang="fr" sz="900" b="1">
                <a:solidFill>
                  <a:srgbClr val="273B69"/>
                </a:solidFill>
                <a:latin typeface="Aptos"/>
                <a:ea typeface="Aptos"/>
                <a:cs typeface="Aptos"/>
                <a:sym typeface="Aptos"/>
              </a:rPr>
              <a:t>women </a:t>
            </a:r>
            <a:r>
              <a:rPr lang="fr" sz="900">
                <a:solidFill>
                  <a:srgbClr val="273B69"/>
                </a:solidFill>
                <a:latin typeface="Aptos"/>
                <a:ea typeface="Aptos"/>
                <a:cs typeface="Aptos"/>
                <a:sym typeface="Aptos"/>
              </a:rPr>
              <a:t>tend to pursue more years of education than </a:t>
            </a:r>
            <a:r>
              <a:rPr lang="fr" sz="900" b="1">
                <a:solidFill>
                  <a:srgbClr val="273B69"/>
                </a:solidFill>
                <a:latin typeface="Aptos"/>
                <a:ea typeface="Aptos"/>
                <a:cs typeface="Aptos"/>
                <a:sym typeface="Aptos"/>
              </a:rPr>
              <a:t>men</a:t>
            </a:r>
            <a:r>
              <a:rPr lang="fr" sz="900">
                <a:solidFill>
                  <a:srgbClr val="273B69"/>
                </a:solidFill>
                <a:latin typeface="Aptos"/>
                <a:ea typeface="Aptos"/>
                <a:cs typeface="Aptos"/>
                <a:sym typeface="Aptos"/>
              </a:rPr>
              <a:t>.</a:t>
            </a:r>
            <a:endParaRPr sz="1100" b="1">
              <a:solidFill>
                <a:srgbClr val="273B69"/>
              </a:solidFill>
            </a:endParaRPr>
          </a:p>
        </p:txBody>
      </p:sp>
      <p:sp>
        <p:nvSpPr>
          <p:cNvPr id="430" name="Google Shape;430;p67"/>
          <p:cNvSpPr txBox="1"/>
          <p:nvPr/>
        </p:nvSpPr>
        <p:spPr>
          <a:xfrm>
            <a:off x="475425" y="820900"/>
            <a:ext cx="83217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fr" sz="1100">
                <a:solidFill>
                  <a:srgbClr val="5E5E5E"/>
                </a:solidFill>
              </a:rPr>
              <a:t>Comparison of average years of schooling between the Northern and Southern Mediterranean, and by gender, from 1990 to 2021</a:t>
            </a:r>
            <a:endParaRPr sz="1100">
              <a:solidFill>
                <a:srgbClr val="5E5E5E"/>
              </a:solidFill>
            </a:endParaRPr>
          </a:p>
        </p:txBody>
      </p:sp>
      <p:sp>
        <p:nvSpPr>
          <p:cNvPr id="431" name="Google Shape;431;p67"/>
          <p:cNvSpPr txBox="1"/>
          <p:nvPr/>
        </p:nvSpPr>
        <p:spPr>
          <a:xfrm>
            <a:off x="5307600" y="4872725"/>
            <a:ext cx="22293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UN program and report, 2021</a:t>
            </a:r>
            <a:endParaRPr sz="1300"/>
          </a:p>
        </p:txBody>
      </p:sp>
      <p:sp>
        <p:nvSpPr>
          <p:cNvPr id="432" name="Google Shape;432;p67"/>
          <p:cNvSpPr txBox="1"/>
          <p:nvPr/>
        </p:nvSpPr>
        <p:spPr>
          <a:xfrm>
            <a:off x="7431675" y="19112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Northern shore (women) </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33" name="Google Shape;433;p67"/>
          <p:cNvSpPr txBox="1"/>
          <p:nvPr/>
        </p:nvSpPr>
        <p:spPr>
          <a:xfrm>
            <a:off x="7431675" y="2088425"/>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Northern shore (man)</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34" name="Google Shape;434;p67"/>
          <p:cNvSpPr txBox="1"/>
          <p:nvPr/>
        </p:nvSpPr>
        <p:spPr>
          <a:xfrm>
            <a:off x="7431675" y="22687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Southern shore (women) </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35" name="Google Shape;435;p67"/>
          <p:cNvSpPr txBox="1"/>
          <p:nvPr/>
        </p:nvSpPr>
        <p:spPr>
          <a:xfrm>
            <a:off x="7431675" y="245780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b="1">
                <a:solidFill>
                  <a:srgbClr val="5E5E5E"/>
                </a:solidFill>
              </a:rPr>
              <a:t>Southern shore (man) </a:t>
            </a:r>
            <a:endParaRPr sz="800" b="1">
              <a:solidFill>
                <a:srgbClr val="5E5E5E"/>
              </a:solidFill>
            </a:endParaRPr>
          </a:p>
          <a:p>
            <a:pPr marL="0" lvl="0" indent="0" algn="l" rtl="0">
              <a:spcBef>
                <a:spcPts val="0"/>
              </a:spcBef>
              <a:spcAft>
                <a:spcPts val="0"/>
              </a:spcAft>
              <a:buNone/>
            </a:pPr>
            <a:endParaRPr sz="1100">
              <a:solidFill>
                <a:srgbClr val="5E5E5E"/>
              </a:solidFill>
            </a:endParaRPr>
          </a:p>
        </p:txBody>
      </p:sp>
      <p:sp>
        <p:nvSpPr>
          <p:cNvPr id="436" name="Google Shape;436;p67"/>
          <p:cNvSpPr txBox="1"/>
          <p:nvPr/>
        </p:nvSpPr>
        <p:spPr>
          <a:xfrm rot="-5400000">
            <a:off x="-857212" y="1673600"/>
            <a:ext cx="25854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700" b="1">
                <a:solidFill>
                  <a:srgbClr val="5E5E5E"/>
                </a:solidFill>
              </a:rPr>
              <a:t>Years of schooling</a:t>
            </a:r>
            <a:endParaRPr sz="700" b="1">
              <a:solidFill>
                <a:srgbClr val="5E5E5E"/>
              </a:solidFill>
            </a:endParaRPr>
          </a:p>
          <a:p>
            <a:pPr marL="0" lvl="0" indent="0" algn="l" rtl="0">
              <a:lnSpc>
                <a:spcPct val="115000"/>
              </a:lnSpc>
              <a:spcBef>
                <a:spcPts val="1200"/>
              </a:spcBef>
              <a:spcAft>
                <a:spcPts val="0"/>
              </a:spcAft>
              <a:buNone/>
            </a:pPr>
            <a:endParaRPr sz="700" b="1">
              <a:solidFill>
                <a:srgbClr val="5E5E5E"/>
              </a:solidFill>
            </a:endParaRPr>
          </a:p>
          <a:p>
            <a:pPr marL="0" lvl="0" indent="0" algn="l" rtl="0">
              <a:spcBef>
                <a:spcPts val="0"/>
              </a:spcBef>
              <a:spcAft>
                <a:spcPts val="0"/>
              </a:spcAft>
              <a:buNone/>
            </a:pPr>
            <a:endParaRPr sz="700" b="1">
              <a:solidFill>
                <a:srgbClr val="5E5E5E"/>
              </a:solidFill>
            </a:endParaRPr>
          </a:p>
          <a:p>
            <a:pPr marL="0" lvl="0" indent="0" algn="l" rtl="0">
              <a:spcBef>
                <a:spcPts val="0"/>
              </a:spcBef>
              <a:spcAft>
                <a:spcPts val="0"/>
              </a:spcAft>
              <a:buNone/>
            </a:pPr>
            <a:endParaRPr sz="1100">
              <a:solidFill>
                <a:srgbClr val="5E5E5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28"/>
        <p:cNvGrpSpPr/>
        <p:nvPr/>
      </p:nvGrpSpPr>
      <p:grpSpPr>
        <a:xfrm>
          <a:off x="0" y="0"/>
          <a:ext cx="0" cy="0"/>
          <a:chOff x="0" y="0"/>
          <a:chExt cx="0" cy="0"/>
        </a:xfrm>
      </p:grpSpPr>
      <p:pic>
        <p:nvPicPr>
          <p:cNvPr id="229" name="Google Shape;229;p19"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sp>
        <p:nvSpPr>
          <p:cNvPr id="230" name="Google Shape;230;p19"/>
          <p:cNvSpPr txBox="1"/>
          <p:nvPr/>
        </p:nvSpPr>
        <p:spPr>
          <a:xfrm>
            <a:off x="465675" y="358825"/>
            <a:ext cx="56754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4 : </a:t>
            </a:r>
            <a:r>
              <a:rPr lang="fr" sz="1700" b="1">
                <a:solidFill>
                  <a:srgbClr val="273B69"/>
                </a:solidFill>
                <a:latin typeface="Aptos"/>
                <a:ea typeface="Aptos"/>
                <a:cs typeface="Aptos"/>
                <a:sym typeface="Aptos"/>
              </a:rPr>
              <a:t>Gross Domestic product per capita</a:t>
            </a:r>
            <a:endParaRPr sz="2300" b="1">
              <a:solidFill>
                <a:srgbClr val="273B69"/>
              </a:solidFill>
              <a:latin typeface="Roboto"/>
              <a:ea typeface="Roboto"/>
              <a:cs typeface="Roboto"/>
              <a:sym typeface="Roboto"/>
            </a:endParaRPr>
          </a:p>
        </p:txBody>
      </p:sp>
      <p:sp>
        <p:nvSpPr>
          <p:cNvPr id="231" name="Google Shape;231;p19"/>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32" name="Google Shape;232;p19"/>
          <p:cNvPicPr preferRelativeResize="0"/>
          <p:nvPr/>
        </p:nvPicPr>
        <p:blipFill>
          <a:blip r:embed="rId4">
            <a:alphaModFix/>
          </a:blip>
          <a:stretch>
            <a:fillRect/>
          </a:stretch>
        </p:blipFill>
        <p:spPr>
          <a:xfrm>
            <a:off x="533200" y="1030540"/>
            <a:ext cx="5142325" cy="3357385"/>
          </a:xfrm>
          <a:prstGeom prst="rect">
            <a:avLst/>
          </a:prstGeom>
          <a:noFill/>
          <a:ln>
            <a:noFill/>
          </a:ln>
        </p:spPr>
      </p:pic>
      <p:sp>
        <p:nvSpPr>
          <p:cNvPr id="233" name="Google Shape;233;p19"/>
          <p:cNvSpPr txBox="1"/>
          <p:nvPr/>
        </p:nvSpPr>
        <p:spPr>
          <a:xfrm>
            <a:off x="5675525" y="1263150"/>
            <a:ext cx="2908200" cy="2761500"/>
          </a:xfrm>
          <a:prstGeom prst="rect">
            <a:avLst/>
          </a:prstGeom>
          <a:noFill/>
          <a:ln>
            <a:noFill/>
          </a:ln>
        </p:spPr>
        <p:txBody>
          <a:bodyPr spcFirstLastPara="1" wrap="square" lIns="91425" tIns="91425" rIns="91425" bIns="91425" anchor="t" anchorCtr="0">
            <a:spAutoFit/>
          </a:bodyPr>
          <a:lstStyle/>
          <a:p>
            <a:pPr marL="457200" lvl="0" indent="-304800" algn="l" rtl="0">
              <a:lnSpc>
                <a:spcPct val="107916"/>
              </a:lnSpc>
              <a:spcBef>
                <a:spcPts val="0"/>
              </a:spcBef>
              <a:spcAft>
                <a:spcPts val="0"/>
              </a:spcAft>
              <a:buClr>
                <a:srgbClr val="273B69"/>
              </a:buClr>
              <a:buSzPts val="1200"/>
              <a:buFont typeface="Aptos"/>
              <a:buChar char="●"/>
            </a:pPr>
            <a:r>
              <a:rPr lang="fr" sz="1200">
                <a:solidFill>
                  <a:srgbClr val="273B69"/>
                </a:solidFill>
                <a:latin typeface="Aptos"/>
                <a:ea typeface="Aptos"/>
                <a:cs typeface="Aptos"/>
                <a:sym typeface="Aptos"/>
              </a:rPr>
              <a:t>Marked national economic disparities. Since the </a:t>
            </a:r>
            <a:r>
              <a:rPr lang="fr" sz="1200" b="1">
                <a:solidFill>
                  <a:srgbClr val="273B69"/>
                </a:solidFill>
                <a:latin typeface="Aptos"/>
                <a:ea typeface="Aptos"/>
                <a:cs typeface="Aptos"/>
                <a:sym typeface="Aptos"/>
              </a:rPr>
              <a:t>2000s</a:t>
            </a:r>
            <a:r>
              <a:rPr lang="fr" sz="1200">
                <a:solidFill>
                  <a:srgbClr val="273B69"/>
                </a:solidFill>
                <a:latin typeface="Aptos"/>
                <a:ea typeface="Aptos"/>
                <a:cs typeface="Aptos"/>
                <a:sym typeface="Aptos"/>
              </a:rPr>
              <a:t>, </a:t>
            </a:r>
            <a:r>
              <a:rPr lang="fr" sz="1200" b="1">
                <a:solidFill>
                  <a:srgbClr val="273B69"/>
                </a:solidFill>
                <a:latin typeface="Aptos"/>
                <a:ea typeface="Aptos"/>
                <a:cs typeface="Aptos"/>
                <a:sym typeface="Aptos"/>
              </a:rPr>
              <a:t>Northern Mediterranean countries</a:t>
            </a:r>
            <a:r>
              <a:rPr lang="fr" sz="1200">
                <a:solidFill>
                  <a:srgbClr val="273B69"/>
                </a:solidFill>
                <a:latin typeface="Aptos"/>
                <a:ea typeface="Aptos"/>
                <a:cs typeface="Aptos"/>
                <a:sym typeface="Aptos"/>
              </a:rPr>
              <a:t> have shown higher levels of </a:t>
            </a:r>
            <a:r>
              <a:rPr lang="fr" sz="1200" b="1">
                <a:solidFill>
                  <a:srgbClr val="273B69"/>
                </a:solidFill>
                <a:latin typeface="Aptos"/>
                <a:ea typeface="Aptos"/>
                <a:cs typeface="Aptos"/>
                <a:sym typeface="Aptos"/>
              </a:rPr>
              <a:t>GDP</a:t>
            </a:r>
            <a:r>
              <a:rPr lang="fr" sz="1200">
                <a:solidFill>
                  <a:srgbClr val="273B69"/>
                </a:solidFill>
                <a:latin typeface="Aptos"/>
                <a:ea typeface="Aptos"/>
                <a:cs typeface="Aptos"/>
                <a:sym typeface="Aptos"/>
              </a:rPr>
              <a:t> per capita and stronger GDP growth rates than those in the</a:t>
            </a:r>
            <a:r>
              <a:rPr lang="fr" sz="1200" b="1">
                <a:solidFill>
                  <a:srgbClr val="273B69"/>
                </a:solidFill>
                <a:latin typeface="Aptos"/>
                <a:ea typeface="Aptos"/>
                <a:cs typeface="Aptos"/>
                <a:sym typeface="Aptos"/>
              </a:rPr>
              <a:t> South</a:t>
            </a:r>
            <a:r>
              <a:rPr lang="fr" sz="1200">
                <a:solidFill>
                  <a:srgbClr val="273B69"/>
                </a:solidFill>
                <a:latin typeface="Aptos"/>
                <a:ea typeface="Aptos"/>
                <a:cs typeface="Aptos"/>
                <a:sym typeface="Aptos"/>
              </a:rPr>
              <a:t>.</a:t>
            </a:r>
            <a:endParaRPr sz="1200">
              <a:solidFill>
                <a:srgbClr val="273B69"/>
              </a:solidFill>
              <a:latin typeface="Aptos"/>
              <a:ea typeface="Aptos"/>
              <a:cs typeface="Aptos"/>
              <a:sym typeface="Aptos"/>
            </a:endParaRPr>
          </a:p>
          <a:p>
            <a:pPr marL="0" lvl="0" indent="0" algn="l" rtl="0">
              <a:lnSpc>
                <a:spcPct val="107916"/>
              </a:lnSpc>
              <a:spcBef>
                <a:spcPts val="0"/>
              </a:spcBef>
              <a:spcAft>
                <a:spcPts val="0"/>
              </a:spcAft>
              <a:buNone/>
            </a:pPr>
            <a:endParaRPr sz="1200">
              <a:solidFill>
                <a:srgbClr val="273B69"/>
              </a:solidFill>
              <a:latin typeface="Aptos"/>
              <a:ea typeface="Aptos"/>
              <a:cs typeface="Aptos"/>
              <a:sym typeface="Aptos"/>
            </a:endParaRPr>
          </a:p>
          <a:p>
            <a:pPr marL="457200" lvl="0" indent="-304800" algn="l" rtl="0">
              <a:lnSpc>
                <a:spcPct val="107916"/>
              </a:lnSpc>
              <a:spcBef>
                <a:spcPts val="0"/>
              </a:spcBef>
              <a:spcAft>
                <a:spcPts val="800"/>
              </a:spcAft>
              <a:buClr>
                <a:srgbClr val="273B69"/>
              </a:buClr>
              <a:buSzPts val="1200"/>
              <a:buFont typeface="Aptos"/>
              <a:buChar char="●"/>
            </a:pPr>
            <a:r>
              <a:rPr lang="fr" sz="1200">
                <a:solidFill>
                  <a:srgbClr val="273B69"/>
                </a:solidFill>
                <a:latin typeface="Aptos"/>
                <a:ea typeface="Aptos"/>
                <a:cs typeface="Aptos"/>
                <a:sym typeface="Aptos"/>
              </a:rPr>
              <a:t>Since the early </a:t>
            </a:r>
            <a:r>
              <a:rPr lang="fr" sz="1200" b="1">
                <a:solidFill>
                  <a:srgbClr val="273B69"/>
                </a:solidFill>
                <a:latin typeface="Aptos"/>
                <a:ea typeface="Aptos"/>
                <a:cs typeface="Aptos"/>
                <a:sym typeface="Aptos"/>
              </a:rPr>
              <a:t>2000s</a:t>
            </a:r>
            <a:r>
              <a:rPr lang="fr" sz="1200">
                <a:solidFill>
                  <a:srgbClr val="273B69"/>
                </a:solidFill>
                <a:latin typeface="Aptos"/>
                <a:ea typeface="Aptos"/>
                <a:cs typeface="Aptos"/>
                <a:sym typeface="Aptos"/>
              </a:rPr>
              <a:t>, GDP per capita in the Mediterranean has increased significantly (with a more pronounced rise in the </a:t>
            </a:r>
            <a:r>
              <a:rPr lang="fr" sz="1200" b="1">
                <a:solidFill>
                  <a:srgbClr val="273B69"/>
                </a:solidFill>
                <a:latin typeface="Aptos"/>
                <a:ea typeface="Aptos"/>
                <a:cs typeface="Aptos"/>
                <a:sym typeface="Aptos"/>
              </a:rPr>
              <a:t>North</a:t>
            </a:r>
            <a:r>
              <a:rPr lang="fr" sz="1200">
                <a:solidFill>
                  <a:srgbClr val="273B69"/>
                </a:solidFill>
                <a:latin typeface="Aptos"/>
                <a:ea typeface="Aptos"/>
                <a:cs typeface="Aptos"/>
                <a:sym typeface="Aptos"/>
              </a:rPr>
              <a:t> than in the </a:t>
            </a:r>
            <a:r>
              <a:rPr lang="fr" sz="1200" b="1">
                <a:solidFill>
                  <a:srgbClr val="273B69"/>
                </a:solidFill>
                <a:latin typeface="Aptos"/>
                <a:ea typeface="Aptos"/>
                <a:cs typeface="Aptos"/>
                <a:sym typeface="Aptos"/>
              </a:rPr>
              <a:t>South</a:t>
            </a:r>
            <a:r>
              <a:rPr lang="fr" sz="1200">
                <a:solidFill>
                  <a:srgbClr val="273B69"/>
                </a:solidFill>
                <a:latin typeface="Aptos"/>
                <a:ea typeface="Aptos"/>
                <a:cs typeface="Aptos"/>
                <a:sym typeface="Aptos"/>
              </a:rPr>
              <a:t>) </a:t>
            </a:r>
            <a:endParaRPr b="1">
              <a:solidFill>
                <a:srgbClr val="273B69"/>
              </a:solidFill>
            </a:endParaRPr>
          </a:p>
        </p:txBody>
      </p:sp>
      <p:pic>
        <p:nvPicPr>
          <p:cNvPr id="234" name="Google Shape;234;p19" title="gdp_core_sdi_en.jpg"/>
          <p:cNvPicPr preferRelativeResize="0"/>
          <p:nvPr/>
        </p:nvPicPr>
        <p:blipFill>
          <a:blip r:embed="rId5">
            <a:alphaModFix/>
          </a:blip>
          <a:stretch>
            <a:fillRect/>
          </a:stretch>
        </p:blipFill>
        <p:spPr>
          <a:xfrm>
            <a:off x="533200" y="1030550"/>
            <a:ext cx="5277000" cy="3357375"/>
          </a:xfrm>
          <a:prstGeom prst="rect">
            <a:avLst/>
          </a:prstGeom>
          <a:noFill/>
          <a:ln>
            <a:noFill/>
          </a:ln>
        </p:spPr>
      </p:pic>
      <p:sp>
        <p:nvSpPr>
          <p:cNvPr id="235" name="Google Shape;235;p19"/>
          <p:cNvSpPr/>
          <p:nvPr/>
        </p:nvSpPr>
        <p:spPr>
          <a:xfrm>
            <a:off x="465100" y="384175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6" name="Google Shape;236;p19"/>
          <p:cNvSpPr/>
          <p:nvPr/>
        </p:nvSpPr>
        <p:spPr>
          <a:xfrm rot="-5400000">
            <a:off x="719614" y="409569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7" name="Google Shape;237;p19"/>
          <p:cNvSpPr/>
          <p:nvPr/>
        </p:nvSpPr>
        <p:spPr>
          <a:xfrm rot="-5400000">
            <a:off x="5354289" y="69209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8" name="Google Shape;238;p19"/>
          <p:cNvSpPr/>
          <p:nvPr/>
        </p:nvSpPr>
        <p:spPr>
          <a:xfrm>
            <a:off x="5724639" y="946040"/>
            <a:ext cx="116400" cy="624300"/>
          </a:xfrm>
          <a:prstGeom prst="rect">
            <a:avLst/>
          </a:prstGeom>
          <a:solidFill>
            <a:srgbClr val="273B69"/>
          </a:solidFill>
          <a:ln w="9525" cap="flat" cmpd="sng">
            <a:solidFill>
              <a:srgbClr val="273B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9" name="Google Shape;239;p19"/>
          <p:cNvSpPr txBox="1"/>
          <p:nvPr/>
        </p:nvSpPr>
        <p:spPr>
          <a:xfrm>
            <a:off x="5724650" y="4820400"/>
            <a:ext cx="2462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 </a:t>
            </a:r>
            <a:r>
              <a:rPr lang="fr" sz="900">
                <a:latin typeface="Aptos"/>
                <a:ea typeface="Aptos"/>
                <a:cs typeface="Aptos"/>
                <a:sym typeface="Aptos"/>
              </a:rPr>
              <a:t>OECD, 2022.</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p:nvPr/>
        </p:nvSpPr>
        <p:spPr>
          <a:xfrm>
            <a:off x="475425" y="236400"/>
            <a:ext cx="6580800" cy="831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fr" sz="1700" b="1">
                <a:solidFill>
                  <a:srgbClr val="283967"/>
                </a:solidFill>
                <a:latin typeface="Roboto"/>
                <a:ea typeface="Roboto"/>
                <a:cs typeface="Roboto"/>
                <a:sym typeface="Roboto"/>
              </a:rPr>
              <a:t> Indicator 5 : </a:t>
            </a:r>
            <a:r>
              <a:rPr lang="fr" sz="1600" b="1">
                <a:solidFill>
                  <a:srgbClr val="283967"/>
                </a:solidFill>
                <a:latin typeface="Roboto"/>
                <a:ea typeface="Roboto"/>
                <a:cs typeface="Roboto"/>
                <a:sym typeface="Roboto"/>
              </a:rPr>
              <a:t>Territorial carbon dioxide emissions per capita</a:t>
            </a:r>
            <a:endParaRPr sz="1600" b="1">
              <a:solidFill>
                <a:srgbClr val="283967"/>
              </a:solidFill>
              <a:latin typeface="Roboto"/>
              <a:ea typeface="Roboto"/>
              <a:cs typeface="Roboto"/>
              <a:sym typeface="Roboto"/>
            </a:endParaRPr>
          </a:p>
          <a:p>
            <a:pPr marL="0" lvl="0" indent="0" algn="l" rtl="0">
              <a:lnSpc>
                <a:spcPct val="107916"/>
              </a:lnSpc>
              <a:spcBef>
                <a:spcPts val="800"/>
              </a:spcBef>
              <a:spcAft>
                <a:spcPts val="800"/>
              </a:spcAft>
              <a:buNone/>
            </a:pPr>
            <a:endParaRPr sz="1700" b="1">
              <a:solidFill>
                <a:srgbClr val="283967"/>
              </a:solidFill>
              <a:latin typeface="Roboto"/>
              <a:ea typeface="Roboto"/>
              <a:cs typeface="Roboto"/>
              <a:sym typeface="Roboto"/>
            </a:endParaRPr>
          </a:p>
        </p:txBody>
      </p:sp>
      <p:sp>
        <p:nvSpPr>
          <p:cNvPr id="245" name="Google Shape;245;p20"/>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46" name="Google Shape;246;p20" title="visuel core idd 2.png"/>
          <p:cNvPicPr preferRelativeResize="0"/>
          <p:nvPr/>
        </p:nvPicPr>
        <p:blipFill rotWithShape="1">
          <a:blip r:embed="rId3">
            <a:alphaModFix/>
          </a:blip>
          <a:srcRect r="80113"/>
          <a:stretch/>
        </p:blipFill>
        <p:spPr>
          <a:xfrm rot="10800000">
            <a:off x="7325600" y="0"/>
            <a:ext cx="1818399" cy="5143499"/>
          </a:xfrm>
          <a:prstGeom prst="rect">
            <a:avLst/>
          </a:prstGeom>
          <a:noFill/>
          <a:ln>
            <a:noFill/>
          </a:ln>
        </p:spPr>
      </p:pic>
      <p:pic>
        <p:nvPicPr>
          <p:cNvPr id="247" name="Google Shape;247;p20" descr="Une image contenant texte, ligne, Tracé, diagramme&#10;&#10;Le contenu généré par l’IA peut être incorrect."/>
          <p:cNvPicPr preferRelativeResize="0"/>
          <p:nvPr/>
        </p:nvPicPr>
        <p:blipFill rotWithShape="1">
          <a:blip r:embed="rId4">
            <a:alphaModFix/>
          </a:blip>
          <a:srcRect l="2879" t="6953" r="9053" b="2736"/>
          <a:stretch/>
        </p:blipFill>
        <p:spPr>
          <a:xfrm>
            <a:off x="625775" y="1179050"/>
            <a:ext cx="6368449" cy="2666225"/>
          </a:xfrm>
          <a:prstGeom prst="rect">
            <a:avLst/>
          </a:prstGeom>
          <a:noFill/>
          <a:ln>
            <a:noFill/>
          </a:ln>
        </p:spPr>
      </p:pic>
      <p:sp>
        <p:nvSpPr>
          <p:cNvPr id="248" name="Google Shape;248;p20"/>
          <p:cNvSpPr txBox="1"/>
          <p:nvPr/>
        </p:nvSpPr>
        <p:spPr>
          <a:xfrm>
            <a:off x="292700" y="3956625"/>
            <a:ext cx="7721700" cy="967500"/>
          </a:xfrm>
          <a:prstGeom prst="rect">
            <a:avLst/>
          </a:prstGeom>
          <a:noFill/>
          <a:ln>
            <a:noFill/>
          </a:ln>
        </p:spPr>
        <p:txBody>
          <a:bodyPr spcFirstLastPara="1" wrap="square" lIns="91425" tIns="91425" rIns="91425" bIns="91425" anchor="t" anchorCtr="0">
            <a:spAutoFit/>
          </a:bodyPr>
          <a:lstStyle/>
          <a:p>
            <a:pPr marL="457200" lvl="0" indent="-304800" algn="l" rtl="0">
              <a:lnSpc>
                <a:spcPct val="107916"/>
              </a:lnSpc>
              <a:spcBef>
                <a:spcPts val="0"/>
              </a:spcBef>
              <a:spcAft>
                <a:spcPts val="0"/>
              </a:spcAft>
              <a:buClr>
                <a:srgbClr val="283967"/>
              </a:buClr>
              <a:buSzPts val="1200"/>
              <a:buFont typeface="Aptos"/>
              <a:buChar char="●"/>
            </a:pPr>
            <a:r>
              <a:rPr lang="fr" sz="1200">
                <a:solidFill>
                  <a:srgbClr val="283967"/>
                </a:solidFill>
                <a:latin typeface="Aptos"/>
                <a:ea typeface="Aptos"/>
                <a:cs typeface="Aptos"/>
                <a:sym typeface="Aptos"/>
              </a:rPr>
              <a:t>Since </a:t>
            </a:r>
            <a:r>
              <a:rPr lang="fr" sz="1200" b="1">
                <a:solidFill>
                  <a:srgbClr val="283967"/>
                </a:solidFill>
                <a:latin typeface="Aptos"/>
                <a:ea typeface="Aptos"/>
                <a:cs typeface="Aptos"/>
                <a:sym typeface="Aptos"/>
              </a:rPr>
              <a:t>2000</a:t>
            </a:r>
            <a:r>
              <a:rPr lang="fr" sz="1200">
                <a:solidFill>
                  <a:srgbClr val="283967"/>
                </a:solidFill>
                <a:latin typeface="Aptos"/>
                <a:ea typeface="Aptos"/>
                <a:cs typeface="Aptos"/>
                <a:sym typeface="Aptos"/>
              </a:rPr>
              <a:t>, a decrease in </a:t>
            </a:r>
            <a:r>
              <a:rPr lang="fr" sz="1200" b="1">
                <a:solidFill>
                  <a:srgbClr val="283967"/>
                </a:solidFill>
                <a:latin typeface="Aptos"/>
                <a:ea typeface="Aptos"/>
                <a:cs typeface="Aptos"/>
                <a:sym typeface="Aptos"/>
              </a:rPr>
              <a:t>CO2 emissions </a:t>
            </a:r>
            <a:r>
              <a:rPr lang="fr" sz="1200">
                <a:solidFill>
                  <a:srgbClr val="283967"/>
                </a:solidFill>
                <a:latin typeface="Aptos"/>
                <a:ea typeface="Aptos"/>
                <a:cs typeface="Aptos"/>
                <a:sym typeface="Aptos"/>
              </a:rPr>
              <a:t>per capita has been observed. This reduction is more pronounced in the </a:t>
            </a:r>
            <a:r>
              <a:rPr lang="fr" sz="1200" b="1">
                <a:solidFill>
                  <a:srgbClr val="283967"/>
                </a:solidFill>
                <a:latin typeface="Aptos"/>
                <a:ea typeface="Aptos"/>
                <a:cs typeface="Aptos"/>
                <a:sym typeface="Aptos"/>
              </a:rPr>
              <a:t>North</a:t>
            </a:r>
            <a:r>
              <a:rPr lang="fr" sz="1200">
                <a:solidFill>
                  <a:srgbClr val="283967"/>
                </a:solidFill>
                <a:latin typeface="Aptos"/>
                <a:ea typeface="Aptos"/>
                <a:cs typeface="Aptos"/>
                <a:sym typeface="Aptos"/>
              </a:rPr>
              <a:t> (6.45 tons per capita in 2000 compared to 5.1 tons per capita in </a:t>
            </a:r>
            <a:r>
              <a:rPr lang="fr" sz="1200" b="1">
                <a:solidFill>
                  <a:srgbClr val="283967"/>
                </a:solidFill>
                <a:latin typeface="Aptos"/>
                <a:ea typeface="Aptos"/>
                <a:cs typeface="Aptos"/>
                <a:sym typeface="Aptos"/>
              </a:rPr>
              <a:t>2022</a:t>
            </a:r>
            <a:r>
              <a:rPr lang="fr" sz="1200">
                <a:solidFill>
                  <a:srgbClr val="283967"/>
                </a:solidFill>
                <a:latin typeface="Aptos"/>
                <a:ea typeface="Aptos"/>
                <a:cs typeface="Aptos"/>
                <a:sym typeface="Aptos"/>
              </a:rPr>
              <a:t>). </a:t>
            </a:r>
            <a:endParaRPr sz="1200">
              <a:solidFill>
                <a:srgbClr val="283967"/>
              </a:solidFill>
              <a:latin typeface="Aptos"/>
              <a:ea typeface="Aptos"/>
              <a:cs typeface="Aptos"/>
              <a:sym typeface="Aptos"/>
            </a:endParaRPr>
          </a:p>
          <a:p>
            <a:pPr marL="457200" lvl="0" indent="-304800" algn="l" rtl="0">
              <a:lnSpc>
                <a:spcPct val="107916"/>
              </a:lnSpc>
              <a:spcBef>
                <a:spcPts val="0"/>
              </a:spcBef>
              <a:spcAft>
                <a:spcPts val="800"/>
              </a:spcAft>
              <a:buClr>
                <a:srgbClr val="283967"/>
              </a:buClr>
              <a:buSzPts val="1200"/>
              <a:buFont typeface="Aptos"/>
              <a:buChar char="●"/>
            </a:pPr>
            <a:r>
              <a:rPr lang="fr" sz="1200">
                <a:solidFill>
                  <a:srgbClr val="283967"/>
                </a:solidFill>
                <a:latin typeface="Aptos"/>
                <a:ea typeface="Aptos"/>
                <a:cs typeface="Aptos"/>
                <a:sym typeface="Aptos"/>
              </a:rPr>
              <a:t>Conversely, there has been a slight increase in CO2 emissions per capita in the </a:t>
            </a:r>
            <a:r>
              <a:rPr lang="fr" sz="1200" b="1">
                <a:solidFill>
                  <a:srgbClr val="283967"/>
                </a:solidFill>
                <a:latin typeface="Aptos"/>
                <a:ea typeface="Aptos"/>
                <a:cs typeface="Aptos"/>
                <a:sym typeface="Aptos"/>
              </a:rPr>
              <a:t>South</a:t>
            </a:r>
            <a:r>
              <a:rPr lang="fr" sz="1200">
                <a:solidFill>
                  <a:srgbClr val="283967"/>
                </a:solidFill>
                <a:latin typeface="Aptos"/>
                <a:ea typeface="Aptos"/>
                <a:cs typeface="Aptos"/>
                <a:sym typeface="Aptos"/>
              </a:rPr>
              <a:t> (2.50 tons per capita in 2000 compared to 2.7 tons in </a:t>
            </a:r>
            <a:r>
              <a:rPr lang="fr" sz="1200" b="1">
                <a:solidFill>
                  <a:srgbClr val="283967"/>
                </a:solidFill>
                <a:latin typeface="Aptos"/>
                <a:ea typeface="Aptos"/>
                <a:cs typeface="Aptos"/>
                <a:sym typeface="Aptos"/>
              </a:rPr>
              <a:t>2022</a:t>
            </a:r>
            <a:r>
              <a:rPr lang="fr" sz="1200">
                <a:solidFill>
                  <a:srgbClr val="283967"/>
                </a:solidFill>
                <a:latin typeface="Aptos"/>
                <a:ea typeface="Aptos"/>
                <a:cs typeface="Aptos"/>
                <a:sym typeface="Aptos"/>
              </a:rPr>
              <a:t>).</a:t>
            </a:r>
            <a:endParaRPr b="1">
              <a:solidFill>
                <a:srgbClr val="283967"/>
              </a:solidFill>
            </a:endParaRPr>
          </a:p>
        </p:txBody>
      </p:sp>
      <p:sp>
        <p:nvSpPr>
          <p:cNvPr id="249" name="Google Shape;249;p20"/>
          <p:cNvSpPr txBox="1"/>
          <p:nvPr/>
        </p:nvSpPr>
        <p:spPr>
          <a:xfrm>
            <a:off x="577425" y="838663"/>
            <a:ext cx="67887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fr" sz="1100">
                <a:solidFill>
                  <a:srgbClr val="5E5E5E"/>
                </a:solidFill>
              </a:rPr>
              <a:t>Evolution of CO2 emissions (tons) per capita by Mediterranean shore from 2000 to 2022.</a:t>
            </a:r>
            <a:endParaRPr sz="1100">
              <a:solidFill>
                <a:srgbClr val="5E5E5E"/>
              </a:solidFill>
            </a:endParaRPr>
          </a:p>
        </p:txBody>
      </p:sp>
      <p:sp>
        <p:nvSpPr>
          <p:cNvPr id="250" name="Google Shape;250;p20"/>
          <p:cNvSpPr txBox="1"/>
          <p:nvPr/>
        </p:nvSpPr>
        <p:spPr>
          <a:xfrm>
            <a:off x="5724650" y="4820400"/>
            <a:ext cx="24621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UNDP - 2021.</a:t>
            </a:r>
            <a:endParaRPr sz="1300"/>
          </a:p>
        </p:txBody>
      </p:sp>
      <p:sp>
        <p:nvSpPr>
          <p:cNvPr id="251" name="Google Shape;251;p20"/>
          <p:cNvSpPr txBox="1"/>
          <p:nvPr/>
        </p:nvSpPr>
        <p:spPr>
          <a:xfrm>
            <a:off x="530775" y="532388"/>
            <a:ext cx="75447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 sz="1200" b="1">
                <a:solidFill>
                  <a:srgbClr val="283967"/>
                </a:solidFill>
                <a:latin typeface="Roboto"/>
                <a:ea typeface="Roboto"/>
                <a:cs typeface="Roboto"/>
                <a:sym typeface="Roboto"/>
              </a:rPr>
              <a:t>Resident CO2 emissions in the country, divided by the total population.</a:t>
            </a:r>
            <a:endParaRPr sz="1200" b="1">
              <a:solidFill>
                <a:srgbClr val="283967"/>
              </a:solidFill>
              <a:latin typeface="Roboto"/>
              <a:ea typeface="Roboto"/>
              <a:cs typeface="Roboto"/>
              <a:sym typeface="Roboto"/>
            </a:endParaRPr>
          </a:p>
        </p:txBody>
      </p:sp>
      <p:sp>
        <p:nvSpPr>
          <p:cNvPr id="252" name="Google Shape;252;p20"/>
          <p:cNvSpPr txBox="1"/>
          <p:nvPr/>
        </p:nvSpPr>
        <p:spPr>
          <a:xfrm>
            <a:off x="6942100" y="2397638"/>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Mediterranean</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253" name="Google Shape;253;p20"/>
          <p:cNvSpPr txBox="1"/>
          <p:nvPr/>
        </p:nvSpPr>
        <p:spPr>
          <a:xfrm>
            <a:off x="6942100" y="22333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Northern shore </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254" name="Google Shape;254;p20"/>
          <p:cNvSpPr txBox="1"/>
          <p:nvPr/>
        </p:nvSpPr>
        <p:spPr>
          <a:xfrm>
            <a:off x="6942100" y="2571750"/>
            <a:ext cx="2585400" cy="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900" b="1">
                <a:solidFill>
                  <a:srgbClr val="5E5E5E"/>
                </a:solidFill>
              </a:rPr>
              <a:t>Southern shore </a:t>
            </a:r>
            <a:endParaRPr sz="900" b="1">
              <a:solidFill>
                <a:srgbClr val="5E5E5E"/>
              </a:solidFill>
            </a:endParaRPr>
          </a:p>
          <a:p>
            <a:pPr marL="0" lvl="0" indent="0" algn="l" rtl="0">
              <a:spcBef>
                <a:spcPts val="0"/>
              </a:spcBef>
              <a:spcAft>
                <a:spcPts val="0"/>
              </a:spcAft>
              <a:buNone/>
            </a:pPr>
            <a:endParaRPr sz="1100">
              <a:solidFill>
                <a:srgbClr val="5E5E5E"/>
              </a:solidFill>
            </a:endParaRPr>
          </a:p>
        </p:txBody>
      </p:sp>
      <p:sp>
        <p:nvSpPr>
          <p:cNvPr id="255" name="Google Shape;255;p20"/>
          <p:cNvSpPr txBox="1"/>
          <p:nvPr/>
        </p:nvSpPr>
        <p:spPr>
          <a:xfrm rot="-5400000">
            <a:off x="-898926" y="1832063"/>
            <a:ext cx="2585400" cy="3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 sz="700" b="1" dirty="0">
                <a:solidFill>
                  <a:srgbClr val="5E5E5E"/>
                </a:solidFill>
              </a:rPr>
              <a:t>Emissions (tons per capita per </a:t>
            </a:r>
            <a:r>
              <a:rPr lang="fr" sz="700" b="1" dirty="0" err="1">
                <a:solidFill>
                  <a:srgbClr val="5E5E5E"/>
                </a:solidFill>
              </a:rPr>
              <a:t>year</a:t>
            </a:r>
            <a:r>
              <a:rPr lang="fr" sz="700" b="1" dirty="0">
                <a:solidFill>
                  <a:srgbClr val="5E5E5E"/>
                </a:solidFill>
              </a:rPr>
              <a:t>)</a:t>
            </a: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lnSpc>
                <a:spcPct val="115000"/>
              </a:lnSpc>
              <a:spcBef>
                <a:spcPts val="1200"/>
              </a:spcBef>
              <a:spcAft>
                <a:spcPts val="0"/>
              </a:spcAft>
              <a:buNone/>
            </a:pPr>
            <a:endParaRPr sz="700" b="1" dirty="0">
              <a:solidFill>
                <a:srgbClr val="5E5E5E"/>
              </a:solidFill>
            </a:endParaRPr>
          </a:p>
          <a:p>
            <a:pPr marL="0" lvl="0" indent="0" algn="l" rtl="0">
              <a:spcBef>
                <a:spcPts val="0"/>
              </a:spcBef>
              <a:spcAft>
                <a:spcPts val="0"/>
              </a:spcAft>
              <a:buNone/>
            </a:pPr>
            <a:endParaRPr sz="700" b="1" dirty="0">
              <a:solidFill>
                <a:srgbClr val="5E5E5E"/>
              </a:solidFill>
            </a:endParaRPr>
          </a:p>
          <a:p>
            <a:pPr marL="0" lvl="0" indent="0" algn="l" rtl="0">
              <a:spcBef>
                <a:spcPts val="0"/>
              </a:spcBef>
              <a:spcAft>
                <a:spcPts val="0"/>
              </a:spcAft>
              <a:buNone/>
            </a:pPr>
            <a:endParaRPr sz="1100" dirty="0">
              <a:solidFill>
                <a:srgbClr val="5E5E5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title="visuel core idd 3r.png"/>
          <p:cNvPicPr preferRelativeResize="0"/>
          <p:nvPr/>
        </p:nvPicPr>
        <p:blipFill>
          <a:blip r:embed="rId3">
            <a:alphaModFix/>
          </a:blip>
          <a:stretch>
            <a:fillRect/>
          </a:stretch>
        </p:blipFill>
        <p:spPr>
          <a:xfrm>
            <a:off x="0" y="0"/>
            <a:ext cx="9213972" cy="5143501"/>
          </a:xfrm>
          <a:prstGeom prst="rect">
            <a:avLst/>
          </a:prstGeom>
          <a:noFill/>
          <a:ln>
            <a:noFill/>
          </a:ln>
        </p:spPr>
      </p:pic>
      <p:sp>
        <p:nvSpPr>
          <p:cNvPr id="261" name="Google Shape;261;p21"/>
          <p:cNvSpPr txBox="1"/>
          <p:nvPr/>
        </p:nvSpPr>
        <p:spPr>
          <a:xfrm>
            <a:off x="475425" y="236400"/>
            <a:ext cx="6621900" cy="4464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700" b="1">
                <a:solidFill>
                  <a:srgbClr val="273B69"/>
                </a:solidFill>
                <a:latin typeface="Roboto"/>
                <a:ea typeface="Roboto"/>
                <a:cs typeface="Roboto"/>
                <a:sym typeface="Roboto"/>
              </a:rPr>
              <a:t> Indicator 6 : </a:t>
            </a:r>
            <a:r>
              <a:rPr lang="fr" b="1">
                <a:latin typeface="Aptos"/>
                <a:ea typeface="Aptos"/>
                <a:cs typeface="Aptos"/>
                <a:sym typeface="Aptos"/>
              </a:rPr>
              <a:t> </a:t>
            </a:r>
            <a:r>
              <a:rPr lang="fr" sz="1700" b="1">
                <a:solidFill>
                  <a:srgbClr val="283967"/>
                </a:solidFill>
                <a:latin typeface="Roboto"/>
                <a:ea typeface="Roboto"/>
                <a:cs typeface="Roboto"/>
                <a:sym typeface="Roboto"/>
              </a:rPr>
              <a:t>Surface air temperatures (SAT) (1/2)</a:t>
            </a:r>
            <a:endParaRPr sz="2300" b="1">
              <a:solidFill>
                <a:srgbClr val="283967"/>
              </a:solidFill>
              <a:latin typeface="Roboto"/>
              <a:ea typeface="Roboto"/>
              <a:cs typeface="Roboto"/>
              <a:sym typeface="Roboto"/>
            </a:endParaRPr>
          </a:p>
        </p:txBody>
      </p:sp>
      <p:sp>
        <p:nvSpPr>
          <p:cNvPr id="262" name="Google Shape;262;p21"/>
          <p:cNvSpPr txBox="1"/>
          <p:nvPr/>
        </p:nvSpPr>
        <p:spPr>
          <a:xfrm>
            <a:off x="533200" y="532388"/>
            <a:ext cx="7544700" cy="369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1200" b="1">
                <a:solidFill>
                  <a:srgbClr val="283967"/>
                </a:solidFill>
                <a:latin typeface="Roboto"/>
                <a:ea typeface="Roboto"/>
                <a:cs typeface="Roboto"/>
                <a:sym typeface="Roboto"/>
              </a:rPr>
              <a:t>The SAT is defined as the air temperature (in °C) at 2 meters above the ground surface.</a:t>
            </a:r>
            <a:endParaRPr b="1">
              <a:solidFill>
                <a:srgbClr val="283967"/>
              </a:solidFill>
              <a:latin typeface="Roboto"/>
              <a:ea typeface="Roboto"/>
              <a:cs typeface="Roboto"/>
              <a:sym typeface="Roboto"/>
            </a:endParaRPr>
          </a:p>
        </p:txBody>
      </p:sp>
      <p:sp>
        <p:nvSpPr>
          <p:cNvPr id="263" name="Google Shape;263;p21"/>
          <p:cNvSpPr/>
          <p:nvPr/>
        </p:nvSpPr>
        <p:spPr>
          <a:xfrm rot="5400000" flipH="1">
            <a:off x="266650" y="572133"/>
            <a:ext cx="513300" cy="19800"/>
          </a:xfrm>
          <a:prstGeom prst="rect">
            <a:avLst/>
          </a:prstGeom>
          <a:solidFill>
            <a:srgbClr val="273B6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4" name="Google Shape;264;p21"/>
          <p:cNvSpPr/>
          <p:nvPr/>
        </p:nvSpPr>
        <p:spPr>
          <a:xfrm>
            <a:off x="4387688" y="997850"/>
            <a:ext cx="438600" cy="36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5" name="Google Shape;265;p21"/>
          <p:cNvSpPr/>
          <p:nvPr/>
        </p:nvSpPr>
        <p:spPr>
          <a:xfrm>
            <a:off x="8705400" y="2387100"/>
            <a:ext cx="438600" cy="369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6" name="Google Shape;266;p21"/>
          <p:cNvSpPr txBox="1"/>
          <p:nvPr/>
        </p:nvSpPr>
        <p:spPr>
          <a:xfrm>
            <a:off x="746800" y="959125"/>
            <a:ext cx="3154800" cy="30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fr" sz="1100">
                <a:solidFill>
                  <a:srgbClr val="5E5E5E"/>
                </a:solidFill>
              </a:rPr>
              <a:t>Average annual variations in surface air temperature from 1850 to 2023 in France.</a:t>
            </a:r>
            <a:endParaRPr sz="1100">
              <a:solidFill>
                <a:srgbClr val="5E5E5E"/>
              </a:solidFill>
            </a:endParaRPr>
          </a:p>
        </p:txBody>
      </p:sp>
      <p:sp>
        <p:nvSpPr>
          <p:cNvPr id="267" name="Google Shape;267;p21"/>
          <p:cNvSpPr txBox="1"/>
          <p:nvPr/>
        </p:nvSpPr>
        <p:spPr>
          <a:xfrm>
            <a:off x="5093830" y="2139480"/>
            <a:ext cx="3417000" cy="30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fr" sz="1100" dirty="0" err="1">
                <a:solidFill>
                  <a:srgbClr val="5E5E5E"/>
                </a:solidFill>
              </a:rPr>
              <a:t>Average</a:t>
            </a:r>
            <a:r>
              <a:rPr lang="fr" sz="1100" dirty="0">
                <a:solidFill>
                  <a:srgbClr val="5E5E5E"/>
                </a:solidFill>
              </a:rPr>
              <a:t> </a:t>
            </a:r>
            <a:r>
              <a:rPr lang="fr" sz="1100" dirty="0" err="1">
                <a:solidFill>
                  <a:srgbClr val="5E5E5E"/>
                </a:solidFill>
              </a:rPr>
              <a:t>annual</a:t>
            </a:r>
            <a:r>
              <a:rPr lang="fr" sz="1100" dirty="0">
                <a:solidFill>
                  <a:srgbClr val="5E5E5E"/>
                </a:solidFill>
              </a:rPr>
              <a:t> variations in surface air </a:t>
            </a:r>
            <a:r>
              <a:rPr lang="fr" sz="1100" dirty="0" err="1">
                <a:solidFill>
                  <a:srgbClr val="5E5E5E"/>
                </a:solidFill>
              </a:rPr>
              <a:t>temperature</a:t>
            </a:r>
            <a:r>
              <a:rPr lang="fr" sz="1100" dirty="0">
                <a:solidFill>
                  <a:srgbClr val="5E5E5E"/>
                </a:solidFill>
              </a:rPr>
              <a:t> </a:t>
            </a:r>
            <a:r>
              <a:rPr lang="fr" sz="1100" dirty="0" err="1">
                <a:solidFill>
                  <a:srgbClr val="5E5E5E"/>
                </a:solidFill>
              </a:rPr>
              <a:t>from</a:t>
            </a:r>
            <a:r>
              <a:rPr lang="fr" sz="1100" dirty="0">
                <a:solidFill>
                  <a:srgbClr val="5E5E5E"/>
                </a:solidFill>
              </a:rPr>
              <a:t> 1850 to 2023 in Algeria.</a:t>
            </a:r>
            <a:endParaRPr sz="1100" dirty="0">
              <a:solidFill>
                <a:srgbClr val="5E5E5E"/>
              </a:solidFill>
            </a:endParaRPr>
          </a:p>
          <a:p>
            <a:pPr marL="0" lvl="0" indent="0" algn="ctr" rtl="0">
              <a:spcBef>
                <a:spcPts val="1200"/>
              </a:spcBef>
              <a:spcAft>
                <a:spcPts val="0"/>
              </a:spcAft>
              <a:buNone/>
            </a:pPr>
            <a:endParaRPr sz="1100" dirty="0">
              <a:solidFill>
                <a:srgbClr val="5E5E5E"/>
              </a:solidFill>
            </a:endParaRPr>
          </a:p>
        </p:txBody>
      </p:sp>
      <p:sp>
        <p:nvSpPr>
          <p:cNvPr id="268" name="Google Shape;268;p21"/>
          <p:cNvSpPr txBox="1"/>
          <p:nvPr/>
        </p:nvSpPr>
        <p:spPr>
          <a:xfrm>
            <a:off x="6220075" y="4876625"/>
            <a:ext cx="3064200" cy="323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fr" sz="900" b="1">
                <a:latin typeface="Aptos"/>
                <a:ea typeface="Aptos"/>
                <a:cs typeface="Aptos"/>
                <a:sym typeface="Aptos"/>
              </a:rPr>
              <a:t>Source:</a:t>
            </a:r>
            <a:r>
              <a:rPr lang="fr" sz="900">
                <a:latin typeface="Aptos"/>
                <a:ea typeface="Aptos"/>
                <a:cs typeface="Aptos"/>
                <a:sym typeface="Aptos"/>
              </a:rPr>
              <a:t> Copernicus Interactive Climate Atlas, 2024.</a:t>
            </a:r>
            <a:endParaRPr sz="1300"/>
          </a:p>
        </p:txBody>
      </p:sp>
      <p:pic>
        <p:nvPicPr>
          <p:cNvPr id="269" name="Google Shape;269;p21" title="image (2).png"/>
          <p:cNvPicPr preferRelativeResize="0"/>
          <p:nvPr/>
        </p:nvPicPr>
        <p:blipFill rotWithShape="1">
          <a:blip r:embed="rId4">
            <a:alphaModFix/>
          </a:blip>
          <a:srcRect t="16571" b="1715"/>
          <a:stretch/>
        </p:blipFill>
        <p:spPr>
          <a:xfrm>
            <a:off x="513400" y="1624538"/>
            <a:ext cx="4181201" cy="1997900"/>
          </a:xfrm>
          <a:prstGeom prst="rect">
            <a:avLst/>
          </a:prstGeom>
          <a:noFill/>
          <a:ln w="12700">
            <a:solidFill>
              <a:schemeClr val="tx1"/>
            </a:solidFill>
          </a:ln>
        </p:spPr>
      </p:pic>
      <p:pic>
        <p:nvPicPr>
          <p:cNvPr id="270" name="Google Shape;270;p21" title="image (1).png"/>
          <p:cNvPicPr preferRelativeResize="0"/>
          <p:nvPr/>
        </p:nvPicPr>
        <p:blipFill rotWithShape="1">
          <a:blip r:embed="rId5">
            <a:alphaModFix/>
          </a:blip>
          <a:srcRect t="18026"/>
          <a:stretch/>
        </p:blipFill>
        <p:spPr>
          <a:xfrm>
            <a:off x="4767071" y="2803025"/>
            <a:ext cx="4374430" cy="2086175"/>
          </a:xfrm>
          <a:prstGeom prst="rect">
            <a:avLst/>
          </a:prstGeom>
          <a:noFill/>
          <a:ln w="12700">
            <a:solidFill>
              <a:schemeClr val="tx1"/>
            </a:solid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1872</Words>
  <Application>Microsoft Office PowerPoint</Application>
  <PresentationFormat>Näytössä katseltava esitys (16:9)</PresentationFormat>
  <Paragraphs>188</Paragraphs>
  <Slides>20</Slides>
  <Notes>18</Notes>
  <HiddenSlides>3</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20</vt:i4>
      </vt:variant>
    </vt:vector>
  </HeadingPairs>
  <TitlesOfParts>
    <vt:vector size="26" baseType="lpstr">
      <vt:lpstr>Poppins</vt:lpstr>
      <vt:lpstr>Arial</vt:lpstr>
      <vt:lpstr>Noto Sans Symbols</vt:lpstr>
      <vt:lpstr>Roboto</vt:lpstr>
      <vt:lpstr>Aptos</vt:lpstr>
      <vt:lpstr>Geometric</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To go further on biodiversity issues</vt:lpstr>
      <vt:lpstr>To go further on Environment&amp;Health in Mediterranean region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Virkola Nella (VTV)</cp:lastModifiedBy>
  <cp:revision>7</cp:revision>
  <dcterms:modified xsi:type="dcterms:W3CDTF">2025-06-30T13:23:17Z</dcterms:modified>
</cp:coreProperties>
</file>